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7"/>
  </p:notesMasterIdLst>
  <p:sldIdLst>
    <p:sldId id="256" r:id="rId2"/>
    <p:sldId id="257" r:id="rId3"/>
    <p:sldId id="304" r:id="rId4"/>
    <p:sldId id="264" r:id="rId5"/>
    <p:sldId id="271" r:id="rId6"/>
    <p:sldId id="272" r:id="rId7"/>
    <p:sldId id="273" r:id="rId8"/>
    <p:sldId id="28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300" r:id="rId18"/>
    <p:sldId id="301" r:id="rId19"/>
    <p:sldId id="302" r:id="rId20"/>
    <p:sldId id="303" r:id="rId21"/>
    <p:sldId id="305" r:id="rId22"/>
    <p:sldId id="345" r:id="rId23"/>
    <p:sldId id="319" r:id="rId24"/>
    <p:sldId id="346" r:id="rId25"/>
    <p:sldId id="348" r:id="rId26"/>
    <p:sldId id="320" r:id="rId27"/>
    <p:sldId id="347" r:id="rId28"/>
    <p:sldId id="321" r:id="rId29"/>
    <p:sldId id="322" r:id="rId30"/>
    <p:sldId id="359" r:id="rId31"/>
    <p:sldId id="360" r:id="rId32"/>
    <p:sldId id="361" r:id="rId33"/>
    <p:sldId id="362" r:id="rId34"/>
    <p:sldId id="323" r:id="rId35"/>
    <p:sldId id="363" r:id="rId36"/>
    <p:sldId id="365" r:id="rId37"/>
    <p:sldId id="368" r:id="rId38"/>
    <p:sldId id="367" r:id="rId39"/>
    <p:sldId id="327" r:id="rId40"/>
    <p:sldId id="306" r:id="rId41"/>
    <p:sldId id="315" r:id="rId42"/>
    <p:sldId id="316" r:id="rId43"/>
    <p:sldId id="335" r:id="rId44"/>
    <p:sldId id="317" r:id="rId45"/>
    <p:sldId id="318" r:id="rId46"/>
    <p:sldId id="369" r:id="rId47"/>
    <p:sldId id="370" r:id="rId48"/>
    <p:sldId id="324" r:id="rId49"/>
    <p:sldId id="325" r:id="rId50"/>
    <p:sldId id="372" r:id="rId51"/>
    <p:sldId id="371" r:id="rId52"/>
    <p:sldId id="329" r:id="rId53"/>
    <p:sldId id="328" r:id="rId54"/>
    <p:sldId id="330" r:id="rId55"/>
    <p:sldId id="331" r:id="rId56"/>
    <p:sldId id="332" r:id="rId57"/>
    <p:sldId id="307" r:id="rId58"/>
    <p:sldId id="373" r:id="rId59"/>
    <p:sldId id="326" r:id="rId60"/>
    <p:sldId id="284" r:id="rId61"/>
    <p:sldId id="285" r:id="rId62"/>
    <p:sldId id="286" r:id="rId63"/>
    <p:sldId id="287" r:id="rId64"/>
    <p:sldId id="288" r:id="rId65"/>
    <p:sldId id="289" r:id="rId66"/>
    <p:sldId id="290" r:id="rId67"/>
    <p:sldId id="374" r:id="rId68"/>
    <p:sldId id="375" r:id="rId69"/>
    <p:sldId id="376" r:id="rId70"/>
    <p:sldId id="377" r:id="rId71"/>
    <p:sldId id="378" r:id="rId72"/>
    <p:sldId id="379" r:id="rId73"/>
    <p:sldId id="380" r:id="rId74"/>
    <p:sldId id="381" r:id="rId75"/>
    <p:sldId id="299" r:id="rId7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7"/>
    <p:restoredTop sz="94647"/>
  </p:normalViewPr>
  <p:slideViewPr>
    <p:cSldViewPr snapToGrid="0" snapToObjects="1" showGuides="1">
      <p:cViewPr varScale="1">
        <p:scale>
          <a:sx n="124" d="100"/>
          <a:sy n="124" d="100"/>
        </p:scale>
        <p:origin x="200" y="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1.png>
</file>

<file path=ppt/media/image12.png>
</file>

<file path=ppt/media/image15.png>
</file>

<file path=ppt/media/image16.tiff>
</file>

<file path=ppt/media/image17.tiff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00.png>
</file>

<file path=ppt/media/image31.png>
</file>

<file path=ppt/media/image4.png>
</file>

<file path=ppt/media/image480.png>
</file>

<file path=ppt/media/image50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027D67-38B8-9744-A4D1-AF482AED698D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0F416-FBC9-BE43-8CAF-78BAAC601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061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71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531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07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233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43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582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36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419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61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Brain storm, why?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692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Brain storm, why?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55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13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Vanishing gradient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8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480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0BBE1-2F7F-462B-948A-F73CE40686D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55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182C1-72B2-A647-A261-70D5A3E0D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F73790-7BC3-E74E-94CC-BAD7C521B2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F2D2C-33AC-5F47-A343-8566E494F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1C9E2-0034-7342-85B1-1BD48C9CC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B4B2A-8428-D742-AF22-84B29872D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346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8CF70-8755-8940-9F29-3CD20764D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2FFD4C-F03A-4443-8AB4-C0DC7C336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CA43F-6941-A840-8DB6-DB2C1A77D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7D7AB-BD19-8147-9525-F870AEC62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3159E-BFDE-C94A-A536-B240E4404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986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234292-801B-7240-AF80-68BBBB09F5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B38403-6E87-2B43-A479-FBDD56777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CBEF4-84E5-8B4C-AE90-43089ED84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AB288-50D7-E04B-8AC6-3EB63BD41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BA7B8-5BDD-BF4C-A31A-D9474BDF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913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29F5B-D515-B242-94F2-E67DD5FC6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4DC05-A1AF-6C43-8914-14DA72FBA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1DB7B-93C2-9743-A07F-80F8F3B80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F0D69-69ED-9244-8338-875AE6C5E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D36C3-32BA-004A-8538-F03185B2B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29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D8D6-5CBE-0043-A0D5-BD65717CF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C5799-5241-D34E-A66E-DE7DD3986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8CFD2-D7D4-664B-8E1A-760E3F911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D8DD6-CA66-1143-B429-500F296FE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F6473-BCD4-E943-9B92-0854FB544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02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E6042-C98C-454F-9A6F-130F72B6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3CB41-B1E4-254B-8D9D-2DE1BB91DE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44D843-68E6-4844-9FD0-5B4ED3B65C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9D5912-E6BC-E54C-A17D-5FD0B9AC1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0BC99A-4F14-0249-8E5E-71296D77A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F68D4-AA0F-DD4B-B521-D6782FFAF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2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D821E-0911-024B-B757-A4FF45F01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0B133-9192-794E-AD02-B4E7F34F0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D90620-CDBF-5741-8BCE-3A21D4107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4BCE4B-D064-2547-AE4A-5105FB578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7990A5-5BC4-CE4C-911F-7389ED0A68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BEEC84-97F4-9149-BCD2-DD1218C57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4C6114-ABC5-7449-97D1-9C282473C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2862B2-31B8-C748-AF99-B510D5F79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81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FE1AB-D145-C144-83EA-E4782F06C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3AF1A4-6F9C-0A4D-97CF-90C1ADC0E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ED24B7-F852-9A4B-B7F5-26D13575F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32767-F60D-D849-9C31-678AC6AED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535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B367E-0989-3E4B-A3B4-915A313B9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2211B2-9E00-6644-BB57-E6E56513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279656-C828-2349-8B2D-2E00292DB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834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A9AD8-9CF2-C740-96BF-F0C65A0F9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09A7A-199E-2344-91C8-8B125B113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59EA03-35DC-6047-B031-9FACC7DDF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0484D-3D59-734F-8909-D4AC705D8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302A5A-88EE-4E45-B858-1535BF0C5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4A13AB-B76A-894F-9A5C-850EDD197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92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A9AD0-2CDA-A343-B873-DADA605F8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443294-C6D3-014A-BA0F-C2EB13D107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167D04-4616-1D4D-99B7-F3349F5477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0467FB-F91E-374D-A481-CF5101740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FE0630-2875-7446-8C96-1963326A7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04682C-4966-2F4D-B96A-F46D87004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9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24342C-6A43-024C-B7AF-348C98229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CA8955-6E11-BE41-B84D-3CB6A065A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A9B84-CFF7-9A4E-8EAA-E9639590CD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193FD-4D06-4E4B-AB69-9AF4BE528E10}" type="datetimeFigureOut">
              <a:rPr lang="en-US" smtClean="0"/>
              <a:t>11/29/18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9FBE0-401B-F647-9A3C-84759D710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AC22E-F5F3-DF46-80ED-2D693B6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DBA33-1833-B247-9904-9B2665C17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659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NUL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NUL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0.png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CFEF9-8BEA-9C40-9FA5-F38C1919B6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423DE1-312B-8B47-BA52-B50A9A3140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USC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altLang="zh-CN" dirty="0" err="1"/>
              <a:t>Nanyun</a:t>
            </a:r>
            <a:r>
              <a:rPr lang="en-US" altLang="zh-CN" dirty="0"/>
              <a:t> (Violet) Peng -- </a:t>
            </a:r>
            <a:r>
              <a:rPr lang="zh-CN" altLang="en-US" dirty="0"/>
              <a:t>彭楠赟</a:t>
            </a:r>
            <a:endParaRPr lang="en-US" dirty="0"/>
          </a:p>
          <a:p>
            <a:r>
              <a:rPr lang="en-US" dirty="0"/>
              <a:t>November 30, 2018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943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don't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11760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117599" y="2876456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117598" y="395700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1884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don't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556" y="5130350"/>
            <a:ext cx="10515600" cy="130555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So we'll collect counts over </a:t>
            </a:r>
            <a:r>
              <a:rPr lang="en-US" u="sng" dirty="0"/>
              <a:t>every possible alignment</a:t>
            </a:r>
            <a:endParaRPr lang="en-US" dirty="0"/>
          </a:p>
          <a:p>
            <a:r>
              <a:rPr lang="en-US" dirty="0"/>
              <a:t>But we'll only trust the counts as much as we trust the alignment, i.e. </a:t>
            </a:r>
            <a:r>
              <a:rPr lang="en-US" dirty="0" err="1"/>
              <a:t>Pr</a:t>
            </a:r>
            <a:r>
              <a:rPr lang="en-US" dirty="0"/>
              <a:t>(</a:t>
            </a:r>
            <a:r>
              <a:rPr lang="en-US" dirty="0" err="1"/>
              <a:t>a|e</a:t>
            </a:r>
            <a:r>
              <a:rPr lang="en-US" dirty="0"/>
              <a:t>, f)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11760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117599" y="2876456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117598" y="395700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746163" y="180238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657298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461163" y="179538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998966" y="2137461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* .15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90972" y="2074916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.3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435680" y="2074916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.5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359306" y="2081980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.05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37258" y="3429000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...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34691" y="4229538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...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4911417" y="99065"/>
          <a:ext cx="48233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.15+.5+...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.15+.05+...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.3+.05+...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.3+.5+...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D127FA6-01F8-DC48-AB67-E818BE212042}"/>
              </a:ext>
            </a:extLst>
          </p:cNvPr>
          <p:cNvSpPr txBox="1"/>
          <p:nvPr/>
        </p:nvSpPr>
        <p:spPr>
          <a:xfrm>
            <a:off x="5846164" y="2998033"/>
            <a:ext cx="3791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(those weights are made up [for now])</a:t>
            </a:r>
          </a:p>
        </p:txBody>
      </p:sp>
    </p:spTree>
    <p:extLst>
      <p:ext uri="{BB962C8B-B14F-4D97-AF65-F5344CB8AC3E}">
        <p14:creationId xmlns:p14="http://schemas.microsoft.com/office/powerpoint/2010/main" val="3585502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E-Step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3146207"/>
                <a:ext cx="10515600" cy="3030755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So, given a sentence, how to calculate the probability of its possible alignments?</a:t>
                </a:r>
              </a:p>
              <a:p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 err="1"/>
                  <a:t>a</a:t>
                </a:r>
                <a:r>
                  <a:rPr lang="en-US" dirty="0" err="1"/>
                  <a:t>|</a:t>
                </a:r>
                <a:r>
                  <a:rPr lang="en-US" b="1" dirty="0" err="1"/>
                  <a:t>e</a:t>
                </a:r>
                <a:r>
                  <a:rPr lang="en-US" dirty="0"/>
                  <a:t>, </a:t>
                </a:r>
                <a:r>
                  <a:rPr lang="en-US" b="1" dirty="0"/>
                  <a:t>f</a:t>
                </a:r>
                <a:r>
                  <a:rPr lang="en-US" dirty="0"/>
                  <a:t>) = 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/>
                  <a:t>a</a:t>
                </a:r>
                <a:r>
                  <a:rPr lang="en-US" dirty="0"/>
                  <a:t>, </a:t>
                </a:r>
                <a:r>
                  <a:rPr lang="en-US" b="1" dirty="0"/>
                  <a:t>e</a:t>
                </a:r>
                <a:r>
                  <a:rPr lang="en-US" dirty="0"/>
                  <a:t>, </a:t>
                </a:r>
                <a:r>
                  <a:rPr lang="en-US" b="1" dirty="0"/>
                  <a:t>f</a:t>
                </a:r>
                <a:r>
                  <a:rPr lang="en-US" dirty="0"/>
                  <a:t>)/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/>
                  <a:t>e</a:t>
                </a:r>
                <a:r>
                  <a:rPr lang="en-US" dirty="0"/>
                  <a:t>, </a:t>
                </a:r>
                <a:r>
                  <a:rPr lang="en-US" b="1" dirty="0"/>
                  <a:t>f</a:t>
                </a:r>
                <a:r>
                  <a:rPr lang="en-US" dirty="0"/>
                  <a:t>) [definition of conditional probability]</a:t>
                </a:r>
              </a:p>
              <a:p>
                <a:r>
                  <a:rPr lang="en-US" dirty="0"/>
                  <a:t>= 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 err="1"/>
                  <a:t>f</a:t>
                </a:r>
                <a:r>
                  <a:rPr lang="en-US" dirty="0" err="1"/>
                  <a:t>,</a:t>
                </a:r>
                <a:r>
                  <a:rPr lang="en-US" b="1" dirty="0" err="1"/>
                  <a:t>a</a:t>
                </a:r>
                <a:r>
                  <a:rPr lang="en-US" dirty="0" err="1"/>
                  <a:t>|</a:t>
                </a:r>
                <a:r>
                  <a:rPr lang="en-US" b="1" dirty="0" err="1"/>
                  <a:t>e</a:t>
                </a:r>
                <a:r>
                  <a:rPr lang="en-US" dirty="0"/>
                  <a:t>)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/>
                  <a:t>e</a:t>
                </a:r>
                <a:r>
                  <a:rPr lang="en-US" dirty="0"/>
                  <a:t>)/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 err="1"/>
                  <a:t>f</a:t>
                </a:r>
                <a:r>
                  <a:rPr lang="en-US" dirty="0" err="1"/>
                  <a:t>|</a:t>
                </a:r>
                <a:r>
                  <a:rPr lang="en-US" b="1" dirty="0" err="1"/>
                  <a:t>e</a:t>
                </a:r>
                <a:r>
                  <a:rPr lang="en-US" dirty="0"/>
                  <a:t>)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/>
                  <a:t>e</a:t>
                </a:r>
                <a:r>
                  <a:rPr lang="en-US" dirty="0"/>
                  <a:t>) [ibid]</a:t>
                </a:r>
              </a:p>
              <a:p>
                <a:r>
                  <a:rPr lang="en-US" dirty="0"/>
                  <a:t>= 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 err="1"/>
                  <a:t>f</a:t>
                </a:r>
                <a:r>
                  <a:rPr lang="en-US" dirty="0" err="1"/>
                  <a:t>,</a:t>
                </a:r>
                <a:r>
                  <a:rPr lang="en-US" b="1" dirty="0" err="1"/>
                  <a:t>a</a:t>
                </a:r>
                <a:r>
                  <a:rPr lang="en-US" dirty="0" err="1"/>
                  <a:t>|</a:t>
                </a:r>
                <a:r>
                  <a:rPr lang="en-US" b="1" dirty="0" err="1"/>
                  <a:t>e</a:t>
                </a:r>
                <a:r>
                  <a:rPr lang="en-US" dirty="0"/>
                  <a:t>)/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 err="1"/>
                  <a:t>f</a:t>
                </a:r>
                <a:r>
                  <a:rPr lang="en-US" dirty="0" err="1"/>
                  <a:t>|</a:t>
                </a:r>
                <a:r>
                  <a:rPr lang="en-US" b="1" dirty="0" err="1"/>
                  <a:t>e</a:t>
                </a:r>
                <a:r>
                  <a:rPr lang="en-US" dirty="0"/>
                  <a:t>) [cancel terms]</a:t>
                </a:r>
              </a:p>
              <a:p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 err="1"/>
                  <a:t>f</a:t>
                </a:r>
                <a:r>
                  <a:rPr lang="en-US" dirty="0" err="1"/>
                  <a:t>|</a:t>
                </a:r>
                <a:r>
                  <a:rPr lang="en-US" b="1" dirty="0" err="1"/>
                  <a:t>e</a:t>
                </a:r>
                <a:r>
                  <a:rPr lang="en-US" dirty="0"/>
                  <a:t>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𝑎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𝑃𝑟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𝒇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𝒂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𝒆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/>
                  <a:t> [law of total probability]</a:t>
                </a:r>
              </a:p>
              <a:p>
                <a:r>
                  <a:rPr lang="en-US" dirty="0"/>
                  <a:t>So we need to calculate 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b="1" dirty="0"/>
                  <a:t>f</a:t>
                </a:r>
                <a:r>
                  <a:rPr lang="en-US" dirty="0"/>
                  <a:t>, </a:t>
                </a:r>
                <a:r>
                  <a:rPr lang="en-US" b="1" dirty="0" err="1"/>
                  <a:t>a</a:t>
                </a:r>
                <a:r>
                  <a:rPr lang="en-US" dirty="0" err="1"/>
                  <a:t>|</a:t>
                </a:r>
                <a:r>
                  <a:rPr lang="en-US" b="1" dirty="0" err="1"/>
                  <a:t>e</a:t>
                </a:r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146207"/>
                <a:ext cx="10515600" cy="3030755"/>
              </a:xfrm>
              <a:blipFill rotWithShape="0">
                <a:blip r:embed="rId2"/>
                <a:stretch>
                  <a:fillRect l="-928" t="-4024" b="-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111760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746163" y="180238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657298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461163" y="179538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236814" y="212011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698471" y="20679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25288" y="20679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440789" y="20679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04966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E-Step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3308047"/>
                <a:ext cx="7480412" cy="3030755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Let's start with a uniform word pair probability table</a:t>
                </a:r>
              </a:p>
              <a:p>
                <a:r>
                  <a:rPr lang="en-US" b="0" dirty="0" err="1"/>
                  <a:t>Pr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charset="0"/>
                          </a:rPr>
                          <m:t>𝒇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𝒂</m:t>
                        </m:r>
                      </m:e>
                      <m:e>
                        <m:r>
                          <a:rPr lang="en-US" b="1" i="1" smtClean="0">
                            <a:latin typeface="Cambria Math" charset="0"/>
                          </a:rPr>
                          <m:t>𝒆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limLoc m:val="subSup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𝑚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𝑎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e>
                            </m:d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b="0" dirty="0"/>
              </a:p>
              <a:p>
                <a:r>
                  <a:rPr lang="en-US" dirty="0"/>
                  <a:t>i.e. multiply each word pair probability</a:t>
                </a:r>
              </a:p>
              <a:p>
                <a:r>
                  <a:rPr lang="en-US" dirty="0"/>
                  <a:t>do the same for each alignment and normalize by the sum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308047"/>
                <a:ext cx="7480412" cy="3030755"/>
              </a:xfrm>
              <a:blipFill rotWithShape="0">
                <a:blip r:embed="rId2"/>
                <a:stretch>
                  <a:fillRect l="-1467" t="-3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111760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746163" y="180238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657298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461163" y="179538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236814" y="212011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698471" y="20679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25288" y="20679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440789" y="20679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7169095" y="3716205"/>
          <a:ext cx="48233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</a:t>
                      </a:r>
                      <a:r>
                        <a:rPr lang="en-US" sz="1400" baseline="-250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379662" y="2824511"/>
            <a:ext cx="163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.25*.25 = .0625</a:t>
            </a:r>
          </a:p>
        </p:txBody>
      </p:sp>
      <p:sp>
        <p:nvSpPr>
          <p:cNvPr id="5" name="Rectangle 4"/>
          <p:cNvSpPr/>
          <p:nvPr/>
        </p:nvSpPr>
        <p:spPr>
          <a:xfrm>
            <a:off x="8156772" y="4046018"/>
            <a:ext cx="368516" cy="2751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074583" y="4046018"/>
            <a:ext cx="368516" cy="2751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458711" y="2824511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.0625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99815" y="2804718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.0625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87873" y="2769143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.0625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004624" y="3102848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sum=.25</a:t>
            </a:r>
          </a:p>
        </p:txBody>
      </p:sp>
    </p:spTree>
    <p:extLst>
      <p:ext uri="{BB962C8B-B14F-4D97-AF65-F5344CB8AC3E}">
        <p14:creationId xmlns:p14="http://schemas.microsoft.com/office/powerpoint/2010/main" val="1806506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 animBg="1"/>
      <p:bldP spid="17" grpId="0" animBg="1"/>
      <p:bldP spid="6" grpId="0"/>
      <p:bldP spid="18" grpId="0"/>
      <p:bldP spid="19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E-Step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50731"/>
            <a:ext cx="7480412" cy="1652371"/>
          </a:xfrm>
        </p:spPr>
        <p:txBody>
          <a:bodyPr>
            <a:normAutofit/>
          </a:bodyPr>
          <a:lstStyle/>
          <a:p>
            <a:r>
              <a:rPr lang="en-US" dirty="0"/>
              <a:t>(Pretty boring so far!)</a:t>
            </a:r>
          </a:p>
          <a:p>
            <a:r>
              <a:rPr lang="en-US" dirty="0"/>
              <a:t>Do the same thing for each sentence in the corpus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111760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746163" y="180238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657298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461163" y="179538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236814" y="2120113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698471" y="206791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25288" y="206791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440789" y="206791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1117600" y="282200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/>
          </p:nvPr>
        </p:nvGraphicFramePr>
        <p:xfrm>
          <a:off x="3746163" y="2828476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6572980" y="282200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9461163" y="282147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3236814" y="314620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698471" y="309401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525288" y="309401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440789" y="309401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/>
          </p:nvPr>
        </p:nvGraphicFramePr>
        <p:xfrm>
          <a:off x="1117600" y="3917639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7" name="Table 36"/>
          <p:cNvGraphicFramePr>
            <a:graphicFrameLocks noGrp="1"/>
          </p:cNvGraphicFramePr>
          <p:nvPr>
            <p:extLst/>
          </p:nvPr>
        </p:nvGraphicFramePr>
        <p:xfrm>
          <a:off x="3746163" y="3924113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6572980" y="3917639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9" name="Table 38"/>
          <p:cNvGraphicFramePr>
            <a:graphicFrameLocks noGrp="1"/>
          </p:cNvGraphicFramePr>
          <p:nvPr>
            <p:extLst/>
          </p:nvPr>
        </p:nvGraphicFramePr>
        <p:xfrm>
          <a:off x="9461163" y="3917115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3236814" y="424184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698471" y="418964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525288" y="418964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440789" y="418964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</p:spTree>
    <p:extLst>
      <p:ext uri="{BB962C8B-B14F-4D97-AF65-F5344CB8AC3E}">
        <p14:creationId xmlns:p14="http://schemas.microsoft.com/office/powerpoint/2010/main" val="51051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4" grpId="0"/>
      <p:bldP spid="25" grpId="0"/>
      <p:bldP spid="26" grpId="0"/>
      <p:bldP spid="27" grpId="0"/>
      <p:bldP spid="40" grpId="0"/>
      <p:bldP spid="41" grpId="0"/>
      <p:bldP spid="42" grpId="0"/>
      <p:bldP spid="4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E-Step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50731"/>
            <a:ext cx="7480412" cy="1652371"/>
          </a:xfrm>
        </p:spPr>
        <p:txBody>
          <a:bodyPr>
            <a:normAutofit/>
          </a:bodyPr>
          <a:lstStyle/>
          <a:p>
            <a:r>
              <a:rPr lang="en-US" dirty="0"/>
              <a:t>Now collect counts, weighted by each alignment</a:t>
            </a:r>
          </a:p>
          <a:p>
            <a:r>
              <a:rPr lang="en-US" dirty="0"/>
              <a:t>Do the same thing for each sentence in the corpus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111760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746163" y="180238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657298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461163" y="179538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236814" y="2120113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698471" y="206791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25288" y="206791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440789" y="206791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1117600" y="282200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/>
          </p:nvPr>
        </p:nvGraphicFramePr>
        <p:xfrm>
          <a:off x="3746163" y="2828476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6572980" y="282200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9461163" y="282147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3236814" y="314620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698471" y="309401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525288" y="309401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440789" y="309401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/>
          </p:nvPr>
        </p:nvGraphicFramePr>
        <p:xfrm>
          <a:off x="1117600" y="3917639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7" name="Table 36"/>
          <p:cNvGraphicFramePr>
            <a:graphicFrameLocks noGrp="1"/>
          </p:cNvGraphicFramePr>
          <p:nvPr>
            <p:extLst/>
          </p:nvPr>
        </p:nvGraphicFramePr>
        <p:xfrm>
          <a:off x="3746163" y="3924113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6572980" y="3917639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9" name="Table 38"/>
          <p:cNvGraphicFramePr>
            <a:graphicFrameLocks noGrp="1"/>
          </p:cNvGraphicFramePr>
          <p:nvPr>
            <p:extLst/>
          </p:nvPr>
        </p:nvGraphicFramePr>
        <p:xfrm>
          <a:off x="9461163" y="3917115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3236814" y="424184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698471" y="418964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525288" y="418964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440789" y="4189649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</a:t>
            </a: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6351844" y="66835"/>
          <a:ext cx="4823298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38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baseline="0" dirty="0"/>
                        <a:t>c</a:t>
                      </a:r>
                      <a:r>
                        <a:rPr lang="en-US" sz="1400" baseline="-250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.25*8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10382123" y="46455"/>
            <a:ext cx="793019" cy="1567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7153472" y="687823"/>
            <a:ext cx="3430910" cy="9467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8755582" y="353481"/>
            <a:ext cx="2419560" cy="1281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7973026" y="357284"/>
            <a:ext cx="2419560" cy="1281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146643" y="347819"/>
            <a:ext cx="3430910" cy="9467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399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M-Step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847129"/>
            <a:ext cx="10515600" cy="134601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Now we have counts for events</a:t>
            </a:r>
          </a:p>
          <a:p>
            <a:r>
              <a:rPr lang="en-US" dirty="0"/>
              <a:t>To form a parameter table (t</a:t>
            </a:r>
            <a:r>
              <a:rPr lang="en-US" baseline="-25000" dirty="0"/>
              <a:t>1</a:t>
            </a:r>
            <a:r>
              <a:rPr lang="en-US" dirty="0"/>
              <a:t>), just count (done) and divide</a:t>
            </a:r>
          </a:p>
          <a:p>
            <a:r>
              <a:rPr lang="en-US" dirty="0"/>
              <a:t>Already starting to look better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79327" y="2057476"/>
          <a:ext cx="4823298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38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38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baseline="0" dirty="0"/>
                        <a:t>c</a:t>
                      </a:r>
                      <a:r>
                        <a:rPr lang="en-US" sz="1400" baseline="-250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6668065" y="535575"/>
          <a:ext cx="48233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</a:t>
                      </a:r>
                      <a:r>
                        <a:rPr lang="en-US" sz="1400" baseline="-250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6668065" y="2314373"/>
          <a:ext cx="48233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</a:t>
                      </a:r>
                      <a:r>
                        <a:rPr lang="en-US" sz="1400" baseline="-250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8370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7113127" y="3851860"/>
          <a:ext cx="48233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</a:t>
                      </a:r>
                      <a:r>
                        <a:rPr lang="en-US" sz="1400" baseline="-250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E-Step (round 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308047"/>
            <a:ext cx="7480412" cy="3030755"/>
          </a:xfrm>
        </p:spPr>
        <p:txBody>
          <a:bodyPr>
            <a:normAutofit/>
          </a:bodyPr>
          <a:lstStyle/>
          <a:p>
            <a:r>
              <a:rPr lang="en-US" dirty="0"/>
              <a:t>We need to re-calculate </a:t>
            </a:r>
            <a:r>
              <a:rPr lang="en-US" dirty="0" err="1"/>
              <a:t>Pr</a:t>
            </a:r>
            <a:r>
              <a:rPr lang="en-US" dirty="0"/>
              <a:t>(</a:t>
            </a:r>
            <a:r>
              <a:rPr lang="en-US" dirty="0" err="1"/>
              <a:t>a|f,e</a:t>
            </a:r>
            <a:r>
              <a:rPr lang="en-US" dirty="0"/>
              <a:t>) with our new table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111760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3746163" y="180238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57298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9461163" y="179538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236814" y="212011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698471" y="20679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25288" y="20679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440789" y="20679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79662" y="2824511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.5*.25 = .125</a:t>
            </a:r>
          </a:p>
        </p:txBody>
      </p:sp>
      <p:sp>
        <p:nvSpPr>
          <p:cNvPr id="5" name="Rectangle 4"/>
          <p:cNvSpPr/>
          <p:nvPr/>
        </p:nvSpPr>
        <p:spPr>
          <a:xfrm>
            <a:off x="8109568" y="4149194"/>
            <a:ext cx="368516" cy="2751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038965" y="4149194"/>
            <a:ext cx="368516" cy="2751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458711" y="2824511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.5*.5=.25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99815" y="2804718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.5*.5=.25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087873" y="2769143"/>
            <a:ext cx="129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.5*.25=.125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600566" y="3193843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sum=.75</a:t>
            </a:r>
          </a:p>
        </p:txBody>
      </p:sp>
    </p:spTree>
    <p:extLst>
      <p:ext uri="{BB962C8B-B14F-4D97-AF65-F5344CB8AC3E}">
        <p14:creationId xmlns:p14="http://schemas.microsoft.com/office/powerpoint/2010/main" val="1192012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17" grpId="0" animBg="1"/>
      <p:bldP spid="6" grpId="0"/>
      <p:bldP spid="18" grpId="0"/>
      <p:bldP spid="19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E-Step (round 2)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389317" y="1799669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017880" y="1806143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5844697" y="1799669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8732880" y="1799145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281954" y="2059409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.167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970188" y="2071679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.333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97005" y="2071679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.333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712506" y="2071679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.167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389317" y="35744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/>
          </p:nvPr>
        </p:nvGraphicFramePr>
        <p:xfrm>
          <a:off x="3017880" y="3580882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5844697" y="35744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8732880" y="357388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2319238" y="397980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.222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970188" y="397980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797005" y="397980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.444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12506" y="3979805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.111</a:t>
            </a: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/>
          </p:nvPr>
        </p:nvGraphicFramePr>
        <p:xfrm>
          <a:off x="389317" y="5348623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7" name="Table 36"/>
          <p:cNvGraphicFramePr>
            <a:graphicFrameLocks noGrp="1"/>
          </p:cNvGraphicFramePr>
          <p:nvPr>
            <p:extLst/>
          </p:nvPr>
        </p:nvGraphicFramePr>
        <p:xfrm>
          <a:off x="3017880" y="5355097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5844697" y="5348623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9" name="Table 38"/>
          <p:cNvGraphicFramePr>
            <a:graphicFrameLocks noGrp="1"/>
          </p:cNvGraphicFramePr>
          <p:nvPr>
            <p:extLst/>
          </p:nvPr>
        </p:nvGraphicFramePr>
        <p:xfrm>
          <a:off x="8732880" y="5348099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2319238" y="5620633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.333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4970188" y="553148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.167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797005" y="553148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.333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712506" y="553148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.167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58936" y="2753434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.5*.25 = .125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737985" y="275343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.5*.5=.25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479089" y="2733641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.5*.5=.25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367147" y="2698066"/>
            <a:ext cx="129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.5*.25=.125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712506" y="2797462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sum=.75</a:t>
            </a:r>
          </a:p>
        </p:txBody>
      </p:sp>
      <p:graphicFrame>
        <p:nvGraphicFramePr>
          <p:cNvPr id="35" name="Table 34"/>
          <p:cNvGraphicFramePr>
            <a:graphicFrameLocks noGrp="1"/>
          </p:cNvGraphicFramePr>
          <p:nvPr>
            <p:extLst/>
          </p:nvPr>
        </p:nvGraphicFramePr>
        <p:xfrm>
          <a:off x="6185922" y="104957"/>
          <a:ext cx="48233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</a:t>
                      </a:r>
                      <a:r>
                        <a:rPr lang="en-US" sz="1400" baseline="-250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398149" y="4555857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.5*.25 = .125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37367" y="459594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.5*.25 = .125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356360" y="457669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.5*.5=.25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974735" y="4548859"/>
            <a:ext cx="1524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.25*.25=.0625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0657885" y="4520367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sum=.5625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07285" y="6277033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.5*.5=.25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265930" y="633007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.25*.5 = .125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262665" y="632230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.5*.5=.25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198066" y="6322304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.25*.5 = .125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0950712" y="6133360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sum=.75</a:t>
            </a:r>
          </a:p>
        </p:txBody>
      </p:sp>
      <p:sp>
        <p:nvSpPr>
          <p:cNvPr id="7" name="Oval 6"/>
          <p:cNvSpPr/>
          <p:nvPr/>
        </p:nvSpPr>
        <p:spPr>
          <a:xfrm>
            <a:off x="7797005" y="3808575"/>
            <a:ext cx="800567" cy="71179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583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E-Step (round 2)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389317" y="3171117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3017880" y="3177591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5844697" y="3171117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8732880" y="3170593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281954" y="343085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.167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970188" y="344312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.333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97005" y="344312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.333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712506" y="344312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.167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389317" y="4262750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/>
          </p:nvPr>
        </p:nvGraphicFramePr>
        <p:xfrm>
          <a:off x="3017880" y="426922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5844697" y="4262750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8732880" y="4262226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2319238" y="466814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.222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970188" y="466814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.222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797005" y="466814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.444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12506" y="466814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.111</a:t>
            </a: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/>
          </p:nvPr>
        </p:nvGraphicFramePr>
        <p:xfrm>
          <a:off x="389317" y="5348623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7" name="Table 36"/>
          <p:cNvGraphicFramePr>
            <a:graphicFrameLocks noGrp="1"/>
          </p:cNvGraphicFramePr>
          <p:nvPr>
            <p:extLst/>
          </p:nvPr>
        </p:nvGraphicFramePr>
        <p:xfrm>
          <a:off x="3017880" y="5355097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5844697" y="5348623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9" name="Table 38"/>
          <p:cNvGraphicFramePr>
            <a:graphicFrameLocks noGrp="1"/>
          </p:cNvGraphicFramePr>
          <p:nvPr>
            <p:extLst/>
          </p:nvPr>
        </p:nvGraphicFramePr>
        <p:xfrm>
          <a:off x="8732880" y="5348099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2319238" y="5620633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.333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4970188" y="553148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.167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797005" y="553148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.333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0712506" y="553148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.167</a:t>
            </a:r>
            <a:endParaRPr lang="en-US" dirty="0"/>
          </a:p>
        </p:txBody>
      </p:sp>
      <p:graphicFrame>
        <p:nvGraphicFramePr>
          <p:cNvPr id="35" name="Table 34"/>
          <p:cNvGraphicFramePr>
            <a:graphicFrameLocks noGrp="1"/>
          </p:cNvGraphicFramePr>
          <p:nvPr>
            <p:extLst/>
          </p:nvPr>
        </p:nvGraphicFramePr>
        <p:xfrm>
          <a:off x="1270450" y="1325084"/>
          <a:ext cx="10600566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67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67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67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67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67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667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baseline="0" dirty="0"/>
                        <a:t>c</a:t>
                      </a:r>
                      <a:r>
                        <a:rPr lang="en-US" sz="1400" baseline="-25000" dirty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.167+.333+.222+.444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.167+.167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.222+.111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1.833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.333+.333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.333+.167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1.167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.333+.167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.333+.333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1.167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.222+.111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.167+.167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.167+.333+.222+.444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1.833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68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E3263-39A7-7947-807F-F7FEFC2A7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in order of 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C498E-DE37-D144-A9DD-6BA2959EF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IBM Models &amp; EM algorithm</a:t>
            </a:r>
          </a:p>
          <a:p>
            <a:r>
              <a:rPr lang="en-US" dirty="0"/>
              <a:t>Word Embeddings</a:t>
            </a:r>
          </a:p>
          <a:p>
            <a:r>
              <a:rPr lang="en-US" dirty="0"/>
              <a:t>RNNs &amp; LSTMs</a:t>
            </a:r>
          </a:p>
          <a:p>
            <a:r>
              <a:rPr lang="en-US" dirty="0"/>
              <a:t>Attention (and Neural MT)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4266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M-Step (round 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830945"/>
            <a:ext cx="5700165" cy="134601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Already the </a:t>
            </a:r>
            <a:r>
              <a:rPr lang="en-US" dirty="0" err="1"/>
              <a:t>argmax</a:t>
            </a:r>
            <a:r>
              <a:rPr lang="en-US" dirty="0"/>
              <a:t> is the "right" answer</a:t>
            </a:r>
          </a:p>
          <a:p>
            <a:r>
              <a:rPr lang="en-US" dirty="0"/>
              <a:t>Few more rounds and we'll have perfectly sharp probabilities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668065" y="535575"/>
          <a:ext cx="48233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</a:t>
                      </a:r>
                      <a:r>
                        <a:rPr lang="en-US" sz="1400" baseline="-25000" dirty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6668065" y="2230025"/>
          <a:ext cx="48233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</a:t>
                      </a:r>
                      <a:r>
                        <a:rPr lang="en-US" sz="1400" baseline="-25000" dirty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838200" y="1736816"/>
          <a:ext cx="4523448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9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9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9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39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39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8189">
                <a:tc>
                  <a:txBody>
                    <a:bodyPr/>
                    <a:lstStyle/>
                    <a:p>
                      <a:r>
                        <a:rPr lang="en-US" sz="1400" baseline="0" dirty="0"/>
                        <a:t>c</a:t>
                      </a:r>
                      <a:r>
                        <a:rPr lang="en-US" sz="1400" baseline="-25000" dirty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18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1.833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18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.666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1.167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18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.666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1.167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18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.333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1.833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6668065" y="3979954"/>
          <a:ext cx="48233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6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</a:t>
                      </a:r>
                      <a:r>
                        <a:rPr lang="en-US" sz="1400" baseline="-25000" dirty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.636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.428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.428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.571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084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.182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.636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Oval 8"/>
          <p:cNvSpPr/>
          <p:nvPr/>
        </p:nvSpPr>
        <p:spPr>
          <a:xfrm>
            <a:off x="7627073" y="4304963"/>
            <a:ext cx="537791" cy="3074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586081" y="4588205"/>
            <a:ext cx="537791" cy="3074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9500932" y="4895703"/>
            <a:ext cx="537791" cy="3074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0555041" y="5203201"/>
            <a:ext cx="537791" cy="30749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93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  <p:bldP spid="10" grpId="0" animBg="1"/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21190B-7C72-4849-893E-0CE3F9269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Dense Word Embeddings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F4EC58-2E9C-C149-ACD6-E983637FAF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259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90" y="96150"/>
            <a:ext cx="8345024" cy="62178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from J&amp;M v3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87978" y="399585"/>
            <a:ext cx="31560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Feed-Forward </a:t>
            </a:r>
          </a:p>
          <a:p>
            <a:r>
              <a:rPr lang="en-US" sz="2400" dirty="0"/>
              <a:t>Neural Language Model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77237" y="2527188"/>
            <a:ext cx="3183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We characterized words</a:t>
            </a:r>
          </a:p>
          <a:p>
            <a:r>
              <a:rPr lang="en-US" sz="2400" dirty="0"/>
              <a:t>as "feature" vectors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77237" y="3912643"/>
            <a:ext cx="3370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Built to predict next word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546021" y="4805655"/>
            <a:ext cx="1842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Let's use that</a:t>
            </a:r>
          </a:p>
          <a:p>
            <a:r>
              <a:rPr lang="en-US" sz="2400" dirty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4016679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Prediction-based models: A way to get dense 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689" y="1828800"/>
            <a:ext cx="11379200" cy="4343400"/>
          </a:xfrm>
        </p:spPr>
        <p:txBody>
          <a:bodyPr/>
          <a:lstStyle/>
          <a:p>
            <a:r>
              <a:rPr lang="en-US" b="1" dirty="0"/>
              <a:t>Skip-gram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2013a)  </a:t>
            </a:r>
            <a:r>
              <a:rPr lang="en-US" b="1" dirty="0"/>
              <a:t>CBOW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/>
              <a:t>Learn </a:t>
            </a:r>
            <a:r>
              <a:rPr lang="en-US" dirty="0" err="1"/>
              <a:t>embeddings</a:t>
            </a:r>
            <a:r>
              <a:rPr lang="en-US" dirty="0"/>
              <a:t> as part of the process of word prediction.</a:t>
            </a:r>
          </a:p>
          <a:p>
            <a:r>
              <a:rPr lang="en-US" dirty="0"/>
              <a:t>Train a neural network to predict neighboring words</a:t>
            </a:r>
          </a:p>
          <a:p>
            <a:pPr marL="914377" lvl="2" indent="-457189"/>
            <a:r>
              <a:rPr lang="en-US" sz="2400" dirty="0"/>
              <a:t>Inspired by </a:t>
            </a:r>
            <a:r>
              <a:rPr lang="en-US" sz="2400" b="1" dirty="0"/>
              <a:t>neural net language models</a:t>
            </a:r>
            <a:r>
              <a:rPr lang="en-US" sz="2400" dirty="0"/>
              <a:t>.</a:t>
            </a:r>
          </a:p>
          <a:p>
            <a:pPr marL="914377" lvl="2" indent="-457189"/>
            <a:r>
              <a:rPr lang="en-US" sz="2400" dirty="0"/>
              <a:t>In so doing, learn dense </a:t>
            </a:r>
            <a:r>
              <a:rPr lang="en-US" sz="2400" dirty="0" err="1"/>
              <a:t>embeddings</a:t>
            </a:r>
            <a:r>
              <a:rPr lang="en-US" sz="2400" dirty="0"/>
              <a:t> for the words in the training corpus.</a:t>
            </a:r>
            <a:endParaRPr lang="en-US" dirty="0"/>
          </a:p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Fast, easy to train</a:t>
            </a:r>
          </a:p>
          <a:p>
            <a:pPr lvl="1"/>
            <a:r>
              <a:rPr lang="en-US" dirty="0"/>
              <a:t>Available online in the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word2vec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Including sets of </a:t>
            </a:r>
            <a:r>
              <a:rPr lang="en-US" dirty="0" err="1"/>
              <a:t>pretrained</a:t>
            </a:r>
            <a:r>
              <a:rPr lang="en-US" dirty="0"/>
              <a:t> </a:t>
            </a:r>
            <a:r>
              <a:rPr lang="en-US" dirty="0" err="1"/>
              <a:t>embeddings</a:t>
            </a:r>
            <a:r>
              <a:rPr lang="en-US" dirty="0"/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696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748" t="8357" r="27380" b="9139"/>
          <a:stretch/>
        </p:blipFill>
        <p:spPr>
          <a:xfrm>
            <a:off x="2812473" y="318653"/>
            <a:ext cx="6954838" cy="6119813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rot="11322364">
            <a:off x="8839200" y="263236"/>
            <a:ext cx="1122218" cy="1219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39346" y="2687782"/>
            <a:ext cx="3227966" cy="3750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72137" y="1334355"/>
            <a:ext cx="6895173" cy="1353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29490" y="2784764"/>
            <a:ext cx="2189019" cy="415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9489" y="2503116"/>
            <a:ext cx="204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what we care about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5292436" y="900545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888110" y="833882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224508" y="900545"/>
            <a:ext cx="1603202" cy="180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59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diagram on its side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35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Predict each neighboring word </a:t>
            </a:r>
          </a:p>
          <a:p>
            <a:pPr lvl="1"/>
            <a:r>
              <a:rPr lang="en-US" sz="3200" dirty="0"/>
              <a:t>in a context window of 2</a:t>
            </a:r>
            <a:r>
              <a:rPr lang="en-US" sz="3200" i="1" dirty="0"/>
              <a:t>C </a:t>
            </a:r>
            <a:r>
              <a:rPr lang="en-US" sz="3200" dirty="0"/>
              <a:t>words </a:t>
            </a:r>
          </a:p>
          <a:p>
            <a:pPr lvl="1"/>
            <a:r>
              <a:rPr lang="en-US" sz="3200" dirty="0"/>
              <a:t>from the current word. </a:t>
            </a:r>
          </a:p>
          <a:p>
            <a:r>
              <a:rPr lang="en-US" sz="3733" dirty="0"/>
              <a:t>So for C=2, we are given word </a:t>
            </a:r>
            <a:r>
              <a:rPr lang="en-US" sz="3733" dirty="0" err="1"/>
              <a:t>w</a:t>
            </a:r>
            <a:r>
              <a:rPr lang="en-US" sz="5867" baseline="-25000" dirty="0" err="1"/>
              <a:t>t</a:t>
            </a:r>
            <a:r>
              <a:rPr lang="en-US" sz="3733" dirty="0"/>
              <a:t> and predicting these 4 words: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1" y="5156200"/>
            <a:ext cx="5050972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55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38" y="1347355"/>
            <a:ext cx="8447085" cy="527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1357" y="3160642"/>
            <a:ext cx="9501808" cy="4134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51676" y="4143941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62203" y="5325078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27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7518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Skip-grams learn 2 </a:t>
            </a:r>
            <a:r>
              <a:rPr lang="en-US" dirty="0" err="1"/>
              <a:t>embeddings</a:t>
            </a:r>
            <a:r>
              <a:rPr lang="en-US" dirty="0"/>
              <a:t> for each 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8128000" cy="444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input embedding </a:t>
            </a:r>
            <a:r>
              <a:rPr lang="en-US" i="1" dirty="0"/>
              <a:t>v, </a:t>
            </a:r>
            <a:r>
              <a:rPr lang="en-US" dirty="0"/>
              <a:t>in the input matrix </a:t>
            </a:r>
            <a:r>
              <a:rPr lang="en-US" i="1" dirty="0"/>
              <a:t>W</a:t>
            </a:r>
          </a:p>
          <a:p>
            <a:r>
              <a:rPr lang="en-US" dirty="0"/>
              <a:t>Column </a:t>
            </a:r>
            <a:r>
              <a:rPr lang="en-US" i="1" dirty="0" err="1"/>
              <a:t>i</a:t>
            </a:r>
            <a:r>
              <a:rPr lang="en-US" dirty="0"/>
              <a:t> of the input matrix </a:t>
            </a:r>
            <a:r>
              <a:rPr lang="en-US" i="1" dirty="0"/>
              <a:t>W </a:t>
            </a:r>
            <a:r>
              <a:rPr lang="en-US" dirty="0"/>
              <a:t>is the 1×</a:t>
            </a:r>
            <a:r>
              <a:rPr lang="en-US" i="1" dirty="0"/>
              <a:t>d </a:t>
            </a:r>
            <a:r>
              <a:rPr lang="en-US" dirty="0"/>
              <a:t>embedding </a:t>
            </a:r>
            <a:r>
              <a:rPr lang="en-US" i="1" dirty="0"/>
              <a:t>v</a:t>
            </a:r>
            <a:r>
              <a:rPr lang="en-US" sz="4800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 </a:t>
            </a:r>
          </a:p>
          <a:p>
            <a:endParaRPr lang="en-US" i="1" dirty="0"/>
          </a:p>
          <a:p>
            <a:pPr marL="0" indent="0">
              <a:buNone/>
            </a:pPr>
            <a:r>
              <a:rPr lang="en-US" b="1" dirty="0"/>
              <a:t>output embedding </a:t>
            </a:r>
            <a:r>
              <a:rPr lang="en-US" i="1" dirty="0"/>
              <a:t>v</a:t>
            </a:r>
            <a:r>
              <a:rPr lang="en-US" dirty="0"/>
              <a:t>′, in output matrix C</a:t>
            </a:r>
          </a:p>
          <a:p>
            <a:r>
              <a:rPr lang="en-US" dirty="0"/>
              <a:t>Row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of the output matrix </a:t>
            </a:r>
            <a:r>
              <a:rPr lang="en-US" i="1" dirty="0"/>
              <a:t>C</a:t>
            </a:r>
            <a:r>
              <a:rPr lang="en-US" dirty="0"/>
              <a:t> is a </a:t>
            </a:r>
            <a:r>
              <a:rPr lang="en-US" i="1" dirty="0"/>
              <a:t>d </a:t>
            </a:r>
            <a:r>
              <a:rPr lang="en-US" dirty="0"/>
              <a:t>× 1 vector embedding </a:t>
            </a:r>
            <a:r>
              <a:rPr lang="en-US" i="1" dirty="0" err="1"/>
              <a:t>v</a:t>
            </a:r>
            <a:r>
              <a:rPr lang="en-US" dirty="0" err="1"/>
              <a:t>′</a:t>
            </a:r>
            <a:r>
              <a:rPr lang="en-US" sz="4800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72" y="25400"/>
            <a:ext cx="283723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96494" y="3085110"/>
            <a:ext cx="37542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82381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Walking through corpus pointing at word </a:t>
            </a:r>
            <a:r>
              <a:rPr lang="en-US" i="1" dirty="0"/>
              <a:t>w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), whose index in the vocabulary is </a:t>
            </a:r>
            <a:r>
              <a:rPr lang="en-US" i="1" dirty="0"/>
              <a:t>j</a:t>
            </a:r>
            <a:r>
              <a:rPr lang="en-US" dirty="0"/>
              <a:t>, so we’ll call it </a:t>
            </a:r>
            <a:r>
              <a:rPr lang="en-US" i="1" dirty="0" err="1"/>
              <a:t>w</a:t>
            </a:r>
            <a:r>
              <a:rPr lang="en-US" sz="5333" i="1" baseline="-25000" dirty="0" err="1"/>
              <a:t>j</a:t>
            </a:r>
            <a:r>
              <a:rPr lang="en-US" i="1" dirty="0"/>
              <a:t> </a:t>
            </a:r>
            <a:r>
              <a:rPr lang="en-US" dirty="0"/>
              <a:t>(1 &lt; </a:t>
            </a:r>
            <a:r>
              <a:rPr lang="en-US" i="1" dirty="0"/>
              <a:t>j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</a:t>
            </a:r>
          </a:p>
          <a:p>
            <a:r>
              <a:rPr lang="en-US" dirty="0"/>
              <a:t>Let’s predict </a:t>
            </a:r>
            <a:r>
              <a:rPr lang="en-US" i="1" dirty="0"/>
              <a:t>w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+1) , whose index in the vocabulary is </a:t>
            </a:r>
            <a:r>
              <a:rPr lang="en-US" i="1" dirty="0"/>
              <a:t>k </a:t>
            </a:r>
            <a:r>
              <a:rPr lang="en-US" dirty="0"/>
              <a:t>(1 &lt; </a:t>
            </a:r>
            <a:r>
              <a:rPr lang="en-US" i="1" dirty="0"/>
              <a:t>k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Hence our task is to compute </a:t>
            </a:r>
            <a:r>
              <a:rPr lang="en-US" i="1" dirty="0">
                <a:solidFill>
                  <a:srgbClr val="0070C0"/>
                </a:solidFill>
              </a:rPr>
              <a:t>P</a:t>
            </a: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i="1" dirty="0" err="1">
                <a:solidFill>
                  <a:srgbClr val="0070C0"/>
                </a:solidFill>
              </a:rPr>
              <a:t>w</a:t>
            </a:r>
            <a:r>
              <a:rPr lang="en-US" sz="4800" i="1" baseline="-25000" dirty="0" err="1">
                <a:solidFill>
                  <a:srgbClr val="0070C0"/>
                </a:solidFill>
              </a:rPr>
              <a:t>k</a:t>
            </a:r>
            <a:r>
              <a:rPr lang="en-US" dirty="0" err="1">
                <a:solidFill>
                  <a:srgbClr val="0070C0"/>
                </a:solidFill>
              </a:rPr>
              <a:t>|</a:t>
            </a:r>
            <a:r>
              <a:rPr lang="en-US" i="1" dirty="0" err="1">
                <a:solidFill>
                  <a:srgbClr val="0070C0"/>
                </a:solidFill>
              </a:rPr>
              <a:t>w</a:t>
            </a:r>
            <a:r>
              <a:rPr lang="en-US" sz="4800" i="1" baseline="-25000" dirty="0" err="1">
                <a:solidFill>
                  <a:srgbClr val="0070C0"/>
                </a:solidFill>
              </a:rPr>
              <a:t>j</a:t>
            </a:r>
            <a:r>
              <a:rPr lang="en-US" dirty="0">
                <a:solidFill>
                  <a:srgbClr val="0070C0"/>
                </a:solidFill>
              </a:rPr>
              <a:t>)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724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A3A990-3DA1-9745-8CA1-0175B7148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 For Word Alignment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A0CFF9-95FB-684C-9751-471B8BC574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752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One-hot 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vector of length |V| </a:t>
            </a:r>
          </a:p>
          <a:p>
            <a:r>
              <a:rPr lang="en-US" dirty="0"/>
              <a:t>1 for the target word and 0 for other words</a:t>
            </a:r>
          </a:p>
          <a:p>
            <a:r>
              <a:rPr lang="en-US" dirty="0"/>
              <a:t>So if “popsicle” is vocabulary word 5</a:t>
            </a:r>
          </a:p>
          <a:p>
            <a:r>
              <a:rPr lang="en-US" dirty="0"/>
              <a:t>The </a:t>
            </a:r>
            <a:r>
              <a:rPr lang="en-US" b="1" dirty="0"/>
              <a:t>one-hot vector </a:t>
            </a:r>
            <a:r>
              <a:rPr lang="en-US" dirty="0"/>
              <a:t>is</a:t>
            </a:r>
          </a:p>
          <a:p>
            <a:r>
              <a:rPr lang="en-US" dirty="0"/>
              <a:t>[0,0,0,0,1,0,0,0,0…….0]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655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824421"/>
            <a:ext cx="8940800" cy="60335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</a:t>
            </a:r>
          </a:p>
        </p:txBody>
      </p:sp>
    </p:spTree>
    <p:extLst>
      <p:ext uri="{BB962C8B-B14F-4D97-AF65-F5344CB8AC3E}">
        <p14:creationId xmlns:p14="http://schemas.microsoft.com/office/powerpoint/2010/main" val="5860147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824421"/>
            <a:ext cx="8940800" cy="60335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53283" y="1069416"/>
            <a:ext cx="1218603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h = </a:t>
            </a:r>
            <a:r>
              <a:rPr lang="en-US" sz="3733" dirty="0" err="1"/>
              <a:t>v</a:t>
            </a:r>
            <a:r>
              <a:rPr lang="en-US" sz="5333" baseline="-25000" dirty="0" err="1"/>
              <a:t>j</a:t>
            </a:r>
            <a:endParaRPr lang="en-US" sz="3733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10436049" y="2108200"/>
            <a:ext cx="1694375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/>
              <a:t>o = </a:t>
            </a:r>
            <a:r>
              <a:rPr lang="en-US" sz="3733" dirty="0" err="1"/>
              <a:t>W’h</a:t>
            </a:r>
            <a:endParaRPr lang="en-US" sz="3733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10436049" y="4483100"/>
            <a:ext cx="1694375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/>
              <a:t>o = </a:t>
            </a:r>
            <a:r>
              <a:rPr lang="en-US" sz="3733" dirty="0" err="1"/>
              <a:t>W’h</a:t>
            </a:r>
            <a:endParaRPr lang="en-US" sz="3733" baseline="-25000" dirty="0"/>
          </a:p>
        </p:txBody>
      </p:sp>
    </p:spTree>
    <p:extLst>
      <p:ext uri="{BB962C8B-B14F-4D97-AF65-F5344CB8AC3E}">
        <p14:creationId xmlns:p14="http://schemas.microsoft.com/office/powerpoint/2010/main" val="9795884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824421"/>
            <a:ext cx="8940800" cy="60335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-64373"/>
            <a:ext cx="9956800" cy="990600"/>
          </a:xfrm>
        </p:spPr>
        <p:txBody>
          <a:bodyPr/>
          <a:lstStyle/>
          <a:p>
            <a:r>
              <a:rPr lang="en-US" dirty="0"/>
              <a:t>Skip-gram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13283" y="1069416"/>
            <a:ext cx="1218603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h = </a:t>
            </a:r>
            <a:r>
              <a:rPr lang="en-US" sz="3733" dirty="0" err="1"/>
              <a:t>v</a:t>
            </a:r>
            <a:r>
              <a:rPr lang="en-US" sz="5333" baseline="-25000" dirty="0" err="1"/>
              <a:t>j</a:t>
            </a:r>
            <a:endParaRPr lang="en-US" sz="3733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7896049" y="2108200"/>
            <a:ext cx="1694375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o = </a:t>
            </a:r>
            <a:r>
              <a:rPr lang="en-US" sz="3733" dirty="0" err="1"/>
              <a:t>W’h</a:t>
            </a:r>
            <a:endParaRPr lang="en-US" sz="3733" baseline="-25000" dirty="0"/>
          </a:p>
        </p:txBody>
      </p:sp>
      <p:sp>
        <p:nvSpPr>
          <p:cNvPr id="9" name="TextBox 8"/>
          <p:cNvSpPr txBox="1"/>
          <p:nvPr/>
        </p:nvSpPr>
        <p:spPr>
          <a:xfrm>
            <a:off x="9042400" y="2700028"/>
            <a:ext cx="186730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o</a:t>
            </a:r>
            <a:r>
              <a:rPr lang="en-US" sz="4800" baseline="-25000" dirty="0"/>
              <a:t>k</a:t>
            </a:r>
            <a:r>
              <a:rPr lang="en-US" sz="3733" dirty="0"/>
              <a:t> = </a:t>
            </a:r>
            <a:r>
              <a:rPr lang="en-US" sz="3733" dirty="0" err="1"/>
              <a:t>v’</a:t>
            </a:r>
            <a:r>
              <a:rPr lang="en-US" sz="4800" baseline="-25000" dirty="0" err="1"/>
              <a:t>k</a:t>
            </a:r>
            <a:r>
              <a:rPr lang="en-US" sz="3733" dirty="0" err="1"/>
              <a:t>h</a:t>
            </a:r>
            <a:endParaRPr lang="en-US" sz="3733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9224086" y="3290173"/>
            <a:ext cx="2050048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o</a:t>
            </a:r>
            <a:r>
              <a:rPr lang="en-US" sz="4800" baseline="-25000" dirty="0"/>
              <a:t>k</a:t>
            </a:r>
            <a:r>
              <a:rPr lang="en-US" sz="3733" dirty="0"/>
              <a:t> = </a:t>
            </a:r>
            <a:r>
              <a:rPr lang="en-US" sz="3733" dirty="0" err="1"/>
              <a:t>v’</a:t>
            </a:r>
            <a:r>
              <a:rPr lang="en-US" sz="4800" baseline="-25000" dirty="0" err="1"/>
              <a:t>k</a:t>
            </a:r>
            <a:r>
              <a:rPr lang="en-US" sz="3733" dirty="0" err="1"/>
              <a:t>∙v</a:t>
            </a:r>
            <a:r>
              <a:rPr lang="en-US" sz="4800" baseline="-25000" dirty="0" err="1"/>
              <a:t>j</a:t>
            </a:r>
            <a:endParaRPr lang="en-US" sz="3733" baseline="-25000" dirty="0"/>
          </a:p>
        </p:txBody>
      </p:sp>
    </p:spTree>
    <p:extLst>
      <p:ext uri="{BB962C8B-B14F-4D97-AF65-F5344CB8AC3E}">
        <p14:creationId xmlns:p14="http://schemas.microsoft.com/office/powerpoint/2010/main" val="10266957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2616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Intuition: similarity as dot-product</a:t>
            </a:r>
            <a:br>
              <a:rPr lang="en-US" dirty="0"/>
            </a:br>
            <a:r>
              <a:rPr lang="en-US" dirty="0"/>
              <a:t>between a target vector and context vector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136" y="1803400"/>
            <a:ext cx="8585728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885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Turning outputs into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/>
              <a:t>o</a:t>
            </a:r>
            <a:r>
              <a:rPr lang="en-US" sz="5867" baseline="-25000" dirty="0"/>
              <a:t>k</a:t>
            </a:r>
            <a:r>
              <a:rPr lang="en-US" sz="4800" dirty="0"/>
              <a:t> = </a:t>
            </a:r>
            <a:r>
              <a:rPr lang="en-US" sz="4800" dirty="0" err="1"/>
              <a:t>v’</a:t>
            </a:r>
            <a:r>
              <a:rPr lang="en-US" sz="5867" baseline="-25000" dirty="0" err="1"/>
              <a:t>k</a:t>
            </a:r>
            <a:r>
              <a:rPr lang="en-US" sz="4800" dirty="0" err="1"/>
              <a:t>∙v</a:t>
            </a:r>
            <a:r>
              <a:rPr lang="en-US" sz="5867" baseline="-25000" dirty="0" err="1"/>
              <a:t>j</a:t>
            </a:r>
            <a:endParaRPr lang="en-US" sz="5867" baseline="-25000" dirty="0"/>
          </a:p>
          <a:p>
            <a:r>
              <a:rPr lang="en-US" sz="4800" dirty="0"/>
              <a:t>We use </a:t>
            </a:r>
            <a:r>
              <a:rPr lang="en-US" sz="4800" dirty="0" err="1"/>
              <a:t>softmax</a:t>
            </a:r>
            <a:r>
              <a:rPr lang="en-US" sz="4800" dirty="0"/>
              <a:t> to turn into probabilities</a:t>
            </a:r>
          </a:p>
          <a:p>
            <a:endParaRPr lang="en-US" sz="5867" baseline="-25000" dirty="0"/>
          </a:p>
          <a:p>
            <a:endParaRPr lang="en-US" sz="4800" baseline="-25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3327400"/>
            <a:ext cx="6961909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423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04800"/>
            <a:ext cx="10363200" cy="990600"/>
          </a:xfrm>
        </p:spPr>
        <p:txBody>
          <a:bodyPr/>
          <a:lstStyle/>
          <a:p>
            <a:r>
              <a:rPr lang="en-US" dirty="0"/>
              <a:t>But wait; how do we learn the </a:t>
            </a:r>
            <a:r>
              <a:rPr lang="en-US" dirty="0" err="1"/>
              <a:t>embeddings</a:t>
            </a:r>
            <a:r>
              <a:rPr lang="en-US" dirty="0"/>
              <a:t>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709" y="1498600"/>
            <a:ext cx="3516691" cy="82978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0" y="2311401"/>
            <a:ext cx="6085152" cy="8932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429000"/>
            <a:ext cx="4385469" cy="9293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235" y="4510769"/>
            <a:ext cx="5803203" cy="9948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22" y="5622021"/>
            <a:ext cx="6466180" cy="109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3210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Embeddings</a:t>
            </a:r>
            <a:r>
              <a:rPr lang="en-US" dirty="0"/>
              <a:t> from W and 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we have two </a:t>
            </a:r>
            <a:r>
              <a:rPr lang="en-US" dirty="0" err="1"/>
              <a:t>embeddings</a:t>
            </a:r>
            <a:r>
              <a:rPr lang="en-US" dirty="0"/>
              <a:t>, </a:t>
            </a:r>
            <a:r>
              <a:rPr lang="en-US" dirty="0" err="1"/>
              <a:t>v</a:t>
            </a:r>
            <a:r>
              <a:rPr lang="en-US" sz="4267" baseline="-25000" dirty="0" err="1"/>
              <a:t>j</a:t>
            </a:r>
            <a:r>
              <a:rPr lang="en-US" sz="4267" baseline="-25000" dirty="0"/>
              <a:t> </a:t>
            </a:r>
            <a:r>
              <a:rPr lang="en-US" dirty="0"/>
              <a:t>(input) and </a:t>
            </a:r>
            <a:r>
              <a:rPr lang="en-US" dirty="0" err="1"/>
              <a:t>v'</a:t>
            </a:r>
            <a:r>
              <a:rPr lang="en-US" sz="4267" baseline="-25000" dirty="0" err="1"/>
              <a:t>j</a:t>
            </a:r>
            <a:r>
              <a:rPr lang="en-US" sz="4267" baseline="-25000" dirty="0"/>
              <a:t> </a:t>
            </a:r>
            <a:r>
              <a:rPr lang="en-US" dirty="0"/>
              <a:t>(output) for each word </a:t>
            </a:r>
            <a:r>
              <a:rPr lang="en-US" dirty="0" err="1"/>
              <a:t>w</a:t>
            </a:r>
            <a:r>
              <a:rPr lang="en-US" sz="4800" baseline="-25000" dirty="0" err="1"/>
              <a:t>j</a:t>
            </a:r>
            <a:endParaRPr lang="en-US" baseline="-25000" dirty="0"/>
          </a:p>
          <a:p>
            <a:r>
              <a:rPr lang="en-US" dirty="0"/>
              <a:t>We can either:</a:t>
            </a:r>
          </a:p>
          <a:p>
            <a:pPr lvl="1"/>
            <a:r>
              <a:rPr lang="en-US" dirty="0"/>
              <a:t>Just use </a:t>
            </a:r>
            <a:r>
              <a:rPr lang="en-US" dirty="0" err="1"/>
              <a:t>v</a:t>
            </a:r>
            <a:r>
              <a:rPr lang="en-US" baseline="-25000" dirty="0" err="1"/>
              <a:t>j</a:t>
            </a:r>
            <a:endParaRPr lang="en-US" baseline="-25000" dirty="0"/>
          </a:p>
          <a:p>
            <a:pPr lvl="1"/>
            <a:r>
              <a:rPr lang="en-US" dirty="0"/>
              <a:t>Sum them</a:t>
            </a:r>
          </a:p>
          <a:p>
            <a:pPr lvl="1"/>
            <a:r>
              <a:rPr lang="en-US" dirty="0"/>
              <a:t>Concatenate them to make a double-length embedding</a:t>
            </a:r>
          </a:p>
          <a:p>
            <a:r>
              <a:rPr lang="en-US" dirty="0"/>
              <a:t>In practice we usually just use </a:t>
            </a:r>
            <a:r>
              <a:rPr lang="en-US" dirty="0" err="1"/>
              <a:t>v</a:t>
            </a:r>
            <a:r>
              <a:rPr lang="en-US" baseline="-25000" dirty="0" err="1"/>
              <a:t>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473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CBOW (Continuous Bag of Words)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710" y="1755837"/>
            <a:ext cx="6546369" cy="51021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3943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Start with some initial </a:t>
            </a:r>
            <a:r>
              <a:rPr lang="en-US" sz="3200" dirty="0" err="1"/>
              <a:t>embeddings</a:t>
            </a:r>
            <a:r>
              <a:rPr lang="en-US" sz="3200" dirty="0"/>
              <a:t> (e.g., random)</a:t>
            </a:r>
          </a:p>
          <a:p>
            <a:r>
              <a:rPr lang="en-US" sz="3200" dirty="0"/>
              <a:t>iteratively make the </a:t>
            </a:r>
            <a:r>
              <a:rPr lang="en-US" sz="3200" dirty="0" err="1"/>
              <a:t>embeddings</a:t>
            </a:r>
            <a:r>
              <a:rPr lang="en-US" sz="3200" dirty="0"/>
              <a:t> for a word </a:t>
            </a:r>
          </a:p>
          <a:p>
            <a:pPr lvl="1"/>
            <a:r>
              <a:rPr lang="en-US" sz="2800" dirty="0"/>
              <a:t>more like the </a:t>
            </a:r>
            <a:r>
              <a:rPr lang="en-US" sz="2800" dirty="0" err="1"/>
              <a:t>embeddings</a:t>
            </a:r>
            <a:r>
              <a:rPr lang="en-US" sz="2800" dirty="0"/>
              <a:t> of its neighbors </a:t>
            </a:r>
          </a:p>
          <a:p>
            <a:pPr lvl="1"/>
            <a:r>
              <a:rPr lang="en-US" sz="2800" dirty="0"/>
              <a:t>less like the </a:t>
            </a:r>
            <a:r>
              <a:rPr lang="en-US" sz="2800" dirty="0" err="1"/>
              <a:t>embeddings</a:t>
            </a:r>
            <a:r>
              <a:rPr lang="en-US" sz="2800" dirty="0"/>
              <a:t> of other words. 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686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Generate A Translation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Given a foreign sentence </a:t>
                </a:r>
                <a:r>
                  <a:rPr lang="en-US" b="1" dirty="0"/>
                  <a:t>f</a:t>
                </a:r>
                <a:r>
                  <a:rPr lang="en-US" dirty="0"/>
                  <a:t>, we search for the most likely English sentence </a:t>
                </a:r>
                <a:r>
                  <a:rPr lang="en-US" b="1" dirty="0"/>
                  <a:t>e</a:t>
                </a:r>
                <a:r>
                  <a:rPr lang="en-US" dirty="0"/>
                  <a:t>: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Pr</m:t>
                    </m:r>
                    <m:r>
                      <a:rPr lang="en-US" b="0" i="1" smtClean="0">
                        <a:latin typeface="Cambria Math" charset="0"/>
                      </a:rPr>
                      <m:t>⁡(</m:t>
                    </m:r>
                    <m:r>
                      <a:rPr lang="en-US" b="1" i="1" smtClean="0">
                        <a:latin typeface="Cambria Math" charset="0"/>
                      </a:rPr>
                      <m:t>𝒆</m:t>
                    </m:r>
                    <m:r>
                      <a:rPr lang="en-US" b="0" i="1" smtClean="0">
                        <a:latin typeface="Cambria Math" charset="0"/>
                      </a:rPr>
                      <m:t>|</m:t>
                    </m:r>
                    <m:r>
                      <a:rPr lang="en-US" b="1" i="1" smtClean="0">
                        <a:latin typeface="Cambria Math" charset="0"/>
                      </a:rPr>
                      <m:t>𝒇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And as we've done before, we're going to break this up into two parts with Bayes' rule and </a:t>
                </a:r>
                <a:r>
                  <a:rPr lang="en-US" dirty="0" err="1"/>
                  <a:t>argmax</a:t>
                </a:r>
                <a:r>
                  <a:rPr lang="en-US" dirty="0"/>
                  <a:t>:</a:t>
                </a:r>
              </a:p>
              <a:p>
                <a:pPr lvl="1"/>
                <a:r>
                  <a:rPr lang="en-US" dirty="0"/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𝒆</m:t>
                            </m:r>
                          </m:e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𝒇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Pr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1" i="1" smtClean="0">
                                    <a:latin typeface="Cambria Math" charset="0"/>
                                  </a:rPr>
                                  <m:t>𝒆</m:t>
                                </m:r>
                              </m:e>
                            </m:d>
                          </m:e>
                        </m:func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Pr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⁡(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𝒇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𝒆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dirty="0" smtClean="0"/>
                          <m:t> 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Pr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⁡(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/>
                  <a:t>; </a:t>
                </a:r>
                <a:r>
                  <a:rPr lang="en-US" b="1" dirty="0" err="1"/>
                  <a:t>ê</a:t>
                </a:r>
                <a:r>
                  <a:rPr lang="en-US" dirty="0"/>
                  <a:t> = </a:t>
                </a:r>
                <a:r>
                  <a:rPr lang="en-US" dirty="0" err="1"/>
                  <a:t>argmax</a:t>
                </a:r>
                <a:r>
                  <a:rPr lang="en-US" b="1" baseline="-25000" dirty="0" err="1"/>
                  <a:t>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𝒆</m:t>
                            </m:r>
                          </m:e>
                        </m:d>
                      </m:e>
                    </m:func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Pr</m:t>
                    </m:r>
                    <m:r>
                      <a:rPr lang="en-US" b="0" i="1" smtClean="0">
                        <a:latin typeface="Cambria Math" charset="0"/>
                      </a:rPr>
                      <m:t>⁡(</m:t>
                    </m:r>
                    <m:r>
                      <a:rPr lang="en-US" b="1" i="1" smtClean="0">
                        <a:latin typeface="Cambria Math" charset="0"/>
                      </a:rPr>
                      <m:t>𝒇</m:t>
                    </m:r>
                    <m:r>
                      <a:rPr lang="en-US" b="0" i="1" smtClean="0">
                        <a:latin typeface="Cambria Math" charset="0"/>
                      </a:rPr>
                      <m:t>|</m:t>
                    </m:r>
                    <m:r>
                      <a:rPr lang="en-US" b="1" i="1" smtClean="0">
                        <a:latin typeface="Cambria Math" charset="0"/>
                      </a:rPr>
                      <m:t>𝒆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  <m:r>
                      <m:rPr>
                        <m:nor/>
                      </m:rPr>
                      <a:rPr lang="en-US" dirty="0" smtClean="0"/>
                      <m:t> </m:t>
                    </m:r>
                  </m:oMath>
                </a14:m>
                <a:endParaRPr lang="en-US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6426200" y="4631267"/>
            <a:ext cx="2088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language model</a:t>
            </a:r>
          </a:p>
          <a:p>
            <a:r>
              <a:rPr lang="en-US" dirty="0"/>
              <a:t>(previously covered)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68733" y="3731902"/>
            <a:ext cx="1843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translation model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605587" y="4384179"/>
            <a:ext cx="184680" cy="357154"/>
          </a:xfrm>
          <a:prstGeom prst="line">
            <a:avLst/>
          </a:prstGeom>
          <a:ln w="254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7569200" y="3954119"/>
            <a:ext cx="499533" cy="147115"/>
          </a:xfrm>
          <a:prstGeom prst="line">
            <a:avLst/>
          </a:prstGeom>
          <a:ln w="254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0589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10AD4-8EB3-EA4B-944E-B5F50ED80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RNNs (including LSTMs)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5FF9C-6C47-CE42-8872-E58DFD081B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347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 Neural Networks 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RNNs)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41</a:t>
            </a:fld>
            <a:endParaRPr lang="en-US" dirty="0"/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>
          <a:xfrm>
            <a:off x="1484311" y="1560709"/>
            <a:ext cx="10018712" cy="4671547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idea: make use of sequential information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RNN is different from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feedforward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network?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Feedforward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networks </a:t>
            </a:r>
            <a:r>
              <a:rPr lang="en-US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assume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inputs are independent of each other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many cases (especially for language), it is not true.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RNN does?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the same task at every step of a sequence (that’s what </a:t>
            </a:r>
            <a:r>
              <a:rPr lang="en-US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recurrent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stands for)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depends on the previous computations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Another way of interpretation – RNNs have a “</a:t>
            </a:r>
            <a:r>
              <a:rPr lang="en-US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store previous computations</a:t>
            </a:r>
          </a:p>
        </p:txBody>
      </p:sp>
    </p:spTree>
    <p:extLst>
      <p:ext uri="{BB962C8B-B14F-4D97-AF65-F5344CB8AC3E}">
        <p14:creationId xmlns:p14="http://schemas.microsoft.com/office/powerpoint/2010/main" val="25900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 Neural Networks (RNNs)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42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03" y="1778152"/>
            <a:ext cx="9487391" cy="38068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173575" y="5221867"/>
                <a:ext cx="24152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Input at time step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73575" y="5221867"/>
                <a:ext cx="2415277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2273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Curved Connector 13"/>
          <p:cNvCxnSpPr>
            <a:stCxn id="13" idx="2"/>
            <a:endCxn id="3" idx="2"/>
          </p:cNvCxnSpPr>
          <p:nvPr/>
        </p:nvCxnSpPr>
        <p:spPr>
          <a:xfrm rot="5400000" flipH="1" flipV="1">
            <a:off x="5434827" y="4531427"/>
            <a:ext cx="6158" cy="2113385"/>
          </a:xfrm>
          <a:prstGeom prst="curvedConnector3">
            <a:avLst>
              <a:gd name="adj1" fmla="val -3712244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524089" y="1135299"/>
            <a:ext cx="2714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Hidden state at time step t</a:t>
            </a:r>
          </a:p>
        </p:txBody>
      </p:sp>
      <p:cxnSp>
        <p:nvCxnSpPr>
          <p:cNvPr id="19" name="Curved Connector 18"/>
          <p:cNvCxnSpPr>
            <a:stCxn id="17" idx="2"/>
          </p:cNvCxnSpPr>
          <p:nvPr/>
        </p:nvCxnSpPr>
        <p:spPr>
          <a:xfrm rot="5400000">
            <a:off x="8251839" y="1708758"/>
            <a:ext cx="1833480" cy="1425226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024110" y="1459225"/>
            <a:ext cx="2714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Output state at time step t</a:t>
            </a:r>
          </a:p>
        </p:txBody>
      </p:sp>
      <p:cxnSp>
        <p:nvCxnSpPr>
          <p:cNvPr id="26" name="Elbow Connector 25"/>
          <p:cNvCxnSpPr>
            <a:stCxn id="20" idx="3"/>
          </p:cNvCxnSpPr>
          <p:nvPr/>
        </p:nvCxnSpPr>
        <p:spPr>
          <a:xfrm>
            <a:off x="5738315" y="1643891"/>
            <a:ext cx="2480268" cy="503593"/>
          </a:xfrm>
          <a:prstGeom prst="bentConnector3">
            <a:avLst>
              <a:gd name="adj1" fmla="val 100192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378373" y="2162694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Activation function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4381211" y="2532026"/>
            <a:ext cx="1964505" cy="11495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Rounded Rectangle 1"/>
          <p:cNvSpPr/>
          <p:nvPr/>
        </p:nvSpPr>
        <p:spPr>
          <a:xfrm>
            <a:off x="1814510" y="3467100"/>
            <a:ext cx="268290" cy="3048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697458" y="3338112"/>
            <a:ext cx="478042" cy="3942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baseline="-25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49830" y="3331954"/>
            <a:ext cx="573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</a:t>
            </a:r>
            <a:r>
              <a:rPr lang="en-US" sz="2400" baseline="-25000" dirty="0"/>
              <a:t>t-1</a:t>
            </a:r>
          </a:p>
        </p:txBody>
      </p:sp>
      <p:sp>
        <p:nvSpPr>
          <p:cNvPr id="5" name="Rectangle 4"/>
          <p:cNvSpPr/>
          <p:nvPr/>
        </p:nvSpPr>
        <p:spPr>
          <a:xfrm>
            <a:off x="1770238" y="3467100"/>
            <a:ext cx="3738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>
                <a:solidFill>
                  <a:prstClr val="black"/>
                </a:solidFill>
              </a:rPr>
              <a:t>h</a:t>
            </a:r>
            <a:endParaRPr lang="en-US" sz="2800" baseline="-25000" dirty="0">
              <a:solidFill>
                <a:prstClr val="black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8361158" y="3338112"/>
            <a:ext cx="478042" cy="3942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baseline="-25000" dirty="0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313530" y="3331954"/>
            <a:ext cx="412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</a:t>
            </a:r>
            <a:r>
              <a:rPr lang="en-US" sz="2400" baseline="-25000" dirty="0"/>
              <a:t>t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10008395" y="3350255"/>
            <a:ext cx="478042" cy="3942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baseline="-25000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960767" y="3344097"/>
            <a:ext cx="619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</a:t>
            </a:r>
            <a:r>
              <a:rPr lang="en-US" sz="2400" baseline="-25000" dirty="0"/>
              <a:t>t+1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36361" y="5673896"/>
            <a:ext cx="2984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Parameters (recurrently used)</a:t>
            </a:r>
          </a:p>
        </p:txBody>
      </p:sp>
      <p:cxnSp>
        <p:nvCxnSpPr>
          <p:cNvPr id="27" name="Curved Connector 26"/>
          <p:cNvCxnSpPr>
            <a:stCxn id="25" idx="0"/>
          </p:cNvCxnSpPr>
          <p:nvPr/>
        </p:nvCxnSpPr>
        <p:spPr>
          <a:xfrm rot="16200000" flipV="1">
            <a:off x="8460578" y="4806004"/>
            <a:ext cx="863283" cy="872501"/>
          </a:xfrm>
          <a:prstGeom prst="curvedConnector2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/>
          <p:cNvCxnSpPr/>
          <p:nvPr/>
        </p:nvCxnSpPr>
        <p:spPr>
          <a:xfrm rot="10800000">
            <a:off x="6992492" y="4740219"/>
            <a:ext cx="2335976" cy="926849"/>
          </a:xfrm>
          <a:prstGeom prst="curvedConnector3">
            <a:avLst>
              <a:gd name="adj1" fmla="val 65223"/>
            </a:avLst>
          </a:prstGeom>
          <a:ln w="19050">
            <a:solidFill>
              <a:schemeClr val="accent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stCxn id="25" idx="0"/>
          </p:cNvCxnSpPr>
          <p:nvPr/>
        </p:nvCxnSpPr>
        <p:spPr>
          <a:xfrm rot="5400000" flipH="1" flipV="1">
            <a:off x="9212252" y="4877751"/>
            <a:ext cx="912363" cy="679928"/>
          </a:xfrm>
          <a:prstGeom prst="curvedConnector3">
            <a:avLst>
              <a:gd name="adj1" fmla="val 50000"/>
            </a:avLst>
          </a:prstGeom>
          <a:ln w="19050">
            <a:solidFill>
              <a:schemeClr val="accent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/>
          <p:cNvCxnSpPr/>
          <p:nvPr/>
        </p:nvCxnSpPr>
        <p:spPr>
          <a:xfrm rot="10800000">
            <a:off x="7428746" y="4293882"/>
            <a:ext cx="1899722" cy="1297986"/>
          </a:xfrm>
          <a:prstGeom prst="curvedConnector3">
            <a:avLst>
              <a:gd name="adj1" fmla="val 53342"/>
            </a:avLst>
          </a:prstGeom>
          <a:ln w="19050">
            <a:solidFill>
              <a:schemeClr val="accent6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Curved Connector 36"/>
          <p:cNvCxnSpPr/>
          <p:nvPr/>
        </p:nvCxnSpPr>
        <p:spPr>
          <a:xfrm rot="16200000" flipV="1">
            <a:off x="8505032" y="4843631"/>
            <a:ext cx="1311962" cy="334911"/>
          </a:xfrm>
          <a:prstGeom prst="curvedConnector3">
            <a:avLst>
              <a:gd name="adj1" fmla="val 50000"/>
            </a:avLst>
          </a:prstGeom>
          <a:ln w="19050">
            <a:solidFill>
              <a:schemeClr val="accent6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25" idx="0"/>
          </p:cNvCxnSpPr>
          <p:nvPr/>
        </p:nvCxnSpPr>
        <p:spPr>
          <a:xfrm rot="5400000" flipH="1" flipV="1">
            <a:off x="9264377" y="4357976"/>
            <a:ext cx="1380013" cy="1251829"/>
          </a:xfrm>
          <a:prstGeom prst="curvedConnector3">
            <a:avLst>
              <a:gd name="adj1" fmla="val -1536"/>
            </a:avLst>
          </a:prstGeom>
          <a:ln w="19050">
            <a:solidFill>
              <a:schemeClr val="accent6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/>
          <p:cNvCxnSpPr>
            <a:stCxn id="25" idx="1"/>
          </p:cNvCxnSpPr>
          <p:nvPr/>
        </p:nvCxnSpPr>
        <p:spPr>
          <a:xfrm rot="10800000">
            <a:off x="6334497" y="3301190"/>
            <a:ext cx="1501865" cy="2557373"/>
          </a:xfrm>
          <a:prstGeom prst="curvedConnector2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Curved Connector 48"/>
          <p:cNvCxnSpPr>
            <a:stCxn id="25" idx="1"/>
          </p:cNvCxnSpPr>
          <p:nvPr/>
        </p:nvCxnSpPr>
        <p:spPr>
          <a:xfrm rot="10800000" flipH="1">
            <a:off x="7836360" y="3344098"/>
            <a:ext cx="180393" cy="2514464"/>
          </a:xfrm>
          <a:prstGeom prst="curvedConnector4">
            <a:avLst>
              <a:gd name="adj1" fmla="val -126723"/>
              <a:gd name="adj2" fmla="val 65794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9118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20" grpId="0"/>
      <p:bldP spid="30" grpId="0"/>
      <p:bldP spid="2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 Neural Networks (RNNs)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Mathematically, the computation at each time step: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3683"/>
          <a:stretch/>
        </p:blipFill>
        <p:spPr>
          <a:xfrm>
            <a:off x="717550" y="2712244"/>
            <a:ext cx="8451850" cy="2324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82579"/>
          <a:stretch/>
        </p:blipFill>
        <p:spPr>
          <a:xfrm>
            <a:off x="7537450" y="2341563"/>
            <a:ext cx="175895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8728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RNNs Extensions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44</a:t>
            </a:fld>
            <a:endParaRPr lang="en-US" dirty="0"/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>
          <a:xfrm>
            <a:off x="1484311" y="1560709"/>
            <a:ext cx="10018712" cy="4671547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Bidirectional RNNs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515" y="1809481"/>
            <a:ext cx="62103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4266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RNNs Extensions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45</a:t>
            </a:fld>
            <a:endParaRPr lang="en-US" dirty="0"/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>
          <a:xfrm>
            <a:off x="1484311" y="1560709"/>
            <a:ext cx="10018712" cy="4671547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(Bidirectional) RNNs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782" y="1858171"/>
            <a:ext cx="4335765" cy="477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9837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Long-Term Dependencies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46</a:t>
            </a:fld>
            <a:endParaRPr lang="en-US" dirty="0"/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>
          <a:xfrm>
            <a:off x="1382711" y="1560709"/>
            <a:ext cx="10018712" cy="4671547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RNN capable of capturing </a:t>
            </a:r>
            <a:r>
              <a:rPr lang="en-US" sz="2800" dirty="0">
                <a:solidFill>
                  <a:srgbClr val="33CC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long-term dependencies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long-term dependencies?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Sometimes we only need to look at recent information to perform present task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an example</a:t>
            </a:r>
          </a:p>
          <a:p>
            <a:pPr lvl="1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next word based on the previous words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628" y="4400550"/>
            <a:ext cx="5172075" cy="240982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267700" y="3949399"/>
            <a:ext cx="330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clouds are in the sky</a:t>
            </a:r>
          </a:p>
        </p:txBody>
      </p:sp>
    </p:spTree>
    <p:extLst>
      <p:ext uri="{BB962C8B-B14F-4D97-AF65-F5344CB8AC3E}">
        <p14:creationId xmlns:p14="http://schemas.microsoft.com/office/powerpoint/2010/main" val="345980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of Long-Term Dependencies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47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926" y="4240767"/>
            <a:ext cx="6467475" cy="2333625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1484311" y="1560709"/>
            <a:ext cx="10018712" cy="4671547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if we want to predict the next word in a </a:t>
            </a:r>
            <a:r>
              <a:rPr lang="en-US" sz="2800" dirty="0">
                <a:solidFill>
                  <a:srgbClr val="33CC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sentence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we know which </a:t>
            </a:r>
            <a:r>
              <a:rPr lang="en-US" sz="2800" dirty="0">
                <a:solidFill>
                  <a:srgbClr val="33CC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past information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helpful to predict the </a:t>
            </a:r>
            <a:r>
              <a:rPr lang="en-US" sz="2800" dirty="0">
                <a:solidFill>
                  <a:srgbClr val="33CC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next word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theory, RNNs are capable of handling </a:t>
            </a:r>
            <a:r>
              <a:rPr lang="en-US" sz="2800" dirty="0">
                <a:solidFill>
                  <a:srgbClr val="33CC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long-term dependencies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in practice, 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are not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79124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 Short Term Memory (LSTM)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48</a:t>
            </a:fld>
            <a:endParaRPr lang="en-US" dirty="0"/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>
          <a:xfrm>
            <a:off x="1484311" y="1560709"/>
            <a:ext cx="10018712" cy="4671547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800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 type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recurrent neural networks.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Explicitly designed to capture the </a:t>
            </a:r>
            <a:r>
              <a:rPr lang="en-US" sz="28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long-term dependency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So, what is the </a:t>
            </a:r>
            <a:r>
              <a:rPr lang="en-US" sz="28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structural difference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RNN and LSTM?</a:t>
            </a:r>
          </a:p>
        </p:txBody>
      </p:sp>
    </p:spTree>
    <p:extLst>
      <p:ext uri="{BB962C8B-B14F-4D97-AF65-F5344CB8AC3E}">
        <p14:creationId xmlns:p14="http://schemas.microsoft.com/office/powerpoint/2010/main" val="12774919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Difference between RNN and LSTM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49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131" y="1284661"/>
            <a:ext cx="5923909" cy="256465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131" y="3844314"/>
            <a:ext cx="5923909" cy="252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56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with Alignment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 can insert an alignment variable into our model (law of total probability backwards)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𝒇</m:t>
                            </m:r>
                          </m:e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𝒆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𝑎</m:t>
                        </m:r>
                      </m:sub>
                      <m:sup/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Pr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⁡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𝒇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 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𝒂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𝒆</m:t>
                        </m:r>
                        <m:r>
                          <a:rPr lang="en-US" b="1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b="1" dirty="0"/>
              </a:p>
              <a:p>
                <a:r>
                  <a:rPr lang="en-US" dirty="0"/>
                  <a:t>Now, the question is how to model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𝒇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, </m:t>
                            </m:r>
                            <m:r>
                              <a:rPr lang="en-US" b="1" i="1" smtClean="0">
                                <a:latin typeface="Cambria Math" charset="0"/>
                              </a:rPr>
                              <m:t>𝒂</m:t>
                            </m:r>
                          </m:e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𝒆</m:t>
                            </m:r>
                          </m:e>
                        </m:d>
                      </m:e>
                    </m:func>
                  </m:oMath>
                </a14:m>
                <a:endParaRPr lang="en-US" b="0" dirty="0"/>
              </a:p>
              <a:p>
                <a:r>
                  <a:rPr lang="en-US" dirty="0"/>
                  <a:t>Brown et al. (1993) provide a series of models, called the </a:t>
                </a:r>
                <a:r>
                  <a:rPr lang="en-US" u="sng" dirty="0"/>
                  <a:t>IBM models</a:t>
                </a:r>
                <a:endParaRPr lang="en-US" dirty="0"/>
              </a:p>
              <a:p>
                <a:r>
                  <a:rPr lang="en-US" dirty="0"/>
                  <a:t>The model parameters can be efficiently learned from data</a:t>
                </a:r>
              </a:p>
              <a:p>
                <a:r>
                  <a:rPr lang="en-US" dirty="0"/>
                  <a:t>Not necessarily a realistic vision of how translation works in humans</a:t>
                </a:r>
              </a:p>
              <a:p>
                <a:r>
                  <a:rPr lang="en-US" dirty="0"/>
                  <a:t>We will discuss the first model; the others are covered in reading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1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445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15315-9A6A-EC40-9C4F-5BDB4547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just like to stare at the equations (you may prefer the diagram)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F682B5-B069-664B-8FAC-8040F55038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235" r="32594"/>
          <a:stretch/>
        </p:blipFill>
        <p:spPr>
          <a:xfrm>
            <a:off x="7557655" y="1801631"/>
            <a:ext cx="3796145" cy="37338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3C2F60-2234-F148-BE60-E84FB797A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260" y="2535382"/>
            <a:ext cx="6230282" cy="21890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7ECB7C-5FE8-304C-B2CA-AE719CFF5BFD}"/>
              </a:ext>
            </a:extLst>
          </p:cNvPr>
          <p:cNvSpPr txBox="1"/>
          <p:nvPr/>
        </p:nvSpPr>
        <p:spPr>
          <a:xfrm>
            <a:off x="1149927" y="5307484"/>
            <a:ext cx="56230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Wx</a:t>
            </a:r>
            <a:r>
              <a:rPr lang="en-US" sz="2800" dirty="0"/>
              <a:t> + Uh could also be written W[</a:t>
            </a:r>
            <a:r>
              <a:rPr lang="en-US" sz="2800" dirty="0" err="1"/>
              <a:t>x;h</a:t>
            </a:r>
            <a:r>
              <a:rPr lang="en-US" sz="2800" dirty="0"/>
              <a:t>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5998AD-3C12-7248-BAFF-FD2400A3A887}"/>
              </a:ext>
            </a:extLst>
          </p:cNvPr>
          <p:cNvSpPr txBox="1"/>
          <p:nvPr/>
        </p:nvSpPr>
        <p:spPr>
          <a:xfrm>
            <a:off x="1315092" y="6380252"/>
            <a:ext cx="352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Sigma_g</a:t>
            </a:r>
            <a:r>
              <a:rPr lang="en-US" dirty="0"/>
              <a:t> = sigmoid, others are tanh</a:t>
            </a:r>
          </a:p>
        </p:txBody>
      </p:sp>
    </p:spTree>
    <p:extLst>
      <p:ext uri="{BB962C8B-B14F-4D97-AF65-F5344CB8AC3E}">
        <p14:creationId xmlns:p14="http://schemas.microsoft.com/office/powerpoint/2010/main" val="41448992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Idea Behind LSTM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51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540" y="3871733"/>
            <a:ext cx="4286250" cy="27622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533" y="2390006"/>
            <a:ext cx="1390650" cy="1647825"/>
          </a:xfrm>
          <a:prstGeom prst="rect">
            <a:avLst/>
          </a:prstGeom>
        </p:spPr>
      </p:pic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1484311" y="1560709"/>
            <a:ext cx="7545115" cy="4671547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to LSTMs is the memory cell state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LSTMs memory cells add and remove information as the sequence goes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How? Through a structure called </a:t>
            </a:r>
            <a:r>
              <a:rPr lang="en-US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has </a:t>
            </a:r>
            <a:r>
              <a:rPr lang="en-US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three gates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dirty="0">
                <a:solidFill>
                  <a:srgbClr val="33CC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memory in the cells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693321" y="1468436"/>
            <a:ext cx="3451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Pointwise multiplication operation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10420075" y="1870163"/>
            <a:ext cx="1" cy="6398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166751" y="4339298"/>
            <a:ext cx="2504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Sigmoid neural net layer</a:t>
            </a:r>
          </a:p>
        </p:txBody>
      </p:sp>
      <p:cxnSp>
        <p:nvCxnSpPr>
          <p:cNvPr id="16" name="Curved Connector 15"/>
          <p:cNvCxnSpPr>
            <a:stCxn id="14" idx="1"/>
          </p:cNvCxnSpPr>
          <p:nvPr/>
        </p:nvCxnSpPr>
        <p:spPr>
          <a:xfrm rot="10800000" flipH="1">
            <a:off x="9166750" y="3413760"/>
            <a:ext cx="952609" cy="1110204"/>
          </a:xfrm>
          <a:prstGeom prst="curvedConnector4">
            <a:avLst>
              <a:gd name="adj1" fmla="val -24911"/>
              <a:gd name="adj2" fmla="val 99891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53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Step-by-Step LSTM Walk Through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52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383" y="4224843"/>
            <a:ext cx="7378563" cy="24484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/>
              <p:cNvSpPr txBox="1">
                <a:spLocks noChangeArrowheads="1"/>
              </p:cNvSpPr>
              <p:nvPr/>
            </p:nvSpPr>
            <p:spPr>
              <a:xfrm>
                <a:off x="1484311" y="1560709"/>
                <a:ext cx="10018712" cy="4671547"/>
              </a:xfrm>
              <a:prstGeom prst="rect">
                <a:avLst/>
              </a:prstGeom>
            </p:spPr>
            <p:txBody>
              <a:bodyPr/>
              <a:lstStyle>
                <a:lvl1pPr marL="2857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2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20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2001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8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5430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6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002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</a:t>
                </a:r>
                <a:r>
                  <a:rPr lang="en-US" dirty="0">
                    <a:solidFill>
                      <a:srgbClr val="33CC3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>
                    <a:solidFill>
                      <a:srgbClr val="33CC3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gate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>
                    <a:solidFill>
                      <a:srgbClr val="33CC3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decides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what information will be stored in the cell state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Two parts – </a:t>
                </a:r>
              </a:p>
              <a:p>
                <a:pPr lvl="1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</a:t>
                </a:r>
                <a:r>
                  <a:rPr lang="en-US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sigmoid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layer (</a:t>
                </a:r>
                <a:r>
                  <a:rPr lang="en-US" dirty="0">
                    <a:solidFill>
                      <a:srgbClr val="33CC3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 gate layer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): decides what values we’ll update</a:t>
                </a:r>
              </a:p>
              <a:p>
                <a:pPr lvl="1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solidFill>
                          <a:srgbClr val="0066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tanh</m:t>
                    </m:r>
                    <m:r>
                      <a:rPr lang="en-US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⁡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layer: creates a vector of new candidate values, </a:t>
                </a: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en-US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 smtClean="0">
                                <a:solidFill>
                                  <a:srgbClr val="0066FF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66FF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66FF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</m:e>
                    </m:acc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solidFill>
                      <a:srgbClr val="33CC3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add the gender of the new subject to the cell state</a:t>
                </a:r>
              </a:p>
              <a:p>
                <a:pPr lvl="1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Replace the old one we’re forgetting</a:t>
                </a:r>
              </a:p>
            </p:txBody>
          </p:sp>
        </mc:Choice>
        <mc:Fallback xmlns="">
          <p:sp>
            <p:nvSpPr>
              <p:cNvPr id="8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4311" y="1560709"/>
                <a:ext cx="10018712" cy="4671547"/>
              </a:xfrm>
              <a:prstGeom prst="rect">
                <a:avLst/>
              </a:prstGeom>
              <a:blipFill rotWithShape="0">
                <a:blip r:embed="rId4"/>
                <a:stretch>
                  <a:fillRect l="-1521" t="-39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1172897" y="4536367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Input gate layer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66771" y="4536367"/>
            <a:ext cx="1171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tanh</a:t>
            </a:r>
            <a:r>
              <a:rPr lang="en-US" dirty="0">
                <a:solidFill>
                  <a:srgbClr val="FF0000"/>
                </a:solidFill>
              </a:rPr>
              <a:t> layer</a:t>
            </a:r>
          </a:p>
        </p:txBody>
      </p:sp>
      <p:cxnSp>
        <p:nvCxnSpPr>
          <p:cNvPr id="16" name="Curved Connector 15"/>
          <p:cNvCxnSpPr>
            <a:stCxn id="9" idx="2"/>
          </p:cNvCxnSpPr>
          <p:nvPr/>
        </p:nvCxnSpPr>
        <p:spPr>
          <a:xfrm rot="16200000" flipH="1">
            <a:off x="2572711" y="4368461"/>
            <a:ext cx="867140" cy="1941616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/>
          <p:cNvCxnSpPr/>
          <p:nvPr/>
        </p:nvCxnSpPr>
        <p:spPr>
          <a:xfrm rot="10800000" flipV="1">
            <a:off x="4836407" y="4737252"/>
            <a:ext cx="2130364" cy="103558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87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Step-by-Step LSTM Walk Through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53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965" y="3488944"/>
            <a:ext cx="8332735" cy="283216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3"/>
              <p:cNvSpPr txBox="1">
                <a:spLocks noChangeArrowheads="1"/>
              </p:cNvSpPr>
              <p:nvPr/>
            </p:nvSpPr>
            <p:spPr>
              <a:xfrm>
                <a:off x="1484311" y="1560709"/>
                <a:ext cx="10018712" cy="4671547"/>
              </a:xfrm>
              <a:prstGeom prst="rect">
                <a:avLst/>
              </a:prstGeom>
            </p:spPr>
            <p:txBody>
              <a:bodyPr/>
              <a:lstStyle>
                <a:lvl1pPr marL="2857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2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20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2001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8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5430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6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002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</a:t>
                </a:r>
                <a:r>
                  <a:rPr lang="en-US" dirty="0">
                    <a:solidFill>
                      <a:srgbClr val="33CC3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forget gate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decides what information will be thrown away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Looks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outputs a number between 0 and 1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represents </a:t>
                </a:r>
                <a:r>
                  <a:rPr lang="en-US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completely keep this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0 represents </a:t>
                </a:r>
                <a:r>
                  <a:rPr lang="en-US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completely get rid of this</a:t>
                </a:r>
              </a:p>
              <a:p>
                <a:r>
                  <a:rPr lang="en-US" dirty="0">
                    <a:solidFill>
                      <a:srgbClr val="33CC3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forget the gender of the old subject, when we see a new subject</a:t>
                </a:r>
              </a:p>
            </p:txBody>
          </p:sp>
        </mc:Choice>
        <mc:Fallback xmlns="">
          <p:sp>
            <p:nvSpPr>
              <p:cNvPr id="9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4311" y="1560709"/>
                <a:ext cx="10018712" cy="4671547"/>
              </a:xfrm>
              <a:prstGeom prst="rect">
                <a:avLst/>
              </a:prstGeom>
              <a:blipFill rotWithShape="0">
                <a:blip r:embed="rId4"/>
                <a:stretch>
                  <a:fillRect l="-1521" t="-39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140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Step-by-Step LSTM Walk Through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54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106" y="3454304"/>
            <a:ext cx="7299117" cy="277795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3"/>
              <p:cNvSpPr txBox="1">
                <a:spLocks noChangeArrowheads="1"/>
              </p:cNvSpPr>
              <p:nvPr/>
            </p:nvSpPr>
            <p:spPr>
              <a:xfrm>
                <a:off x="1484311" y="1560709"/>
                <a:ext cx="10018712" cy="4671547"/>
              </a:xfrm>
              <a:prstGeom prst="rect">
                <a:avLst/>
              </a:prstGeom>
            </p:spPr>
            <p:txBody>
              <a:bodyPr/>
              <a:lstStyle>
                <a:lvl1pPr marL="2857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2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20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2001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8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5430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6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002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Char char="•"/>
                  <a:defRPr sz="14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>
                    <a:solidFill>
                      <a:srgbClr val="33CC33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Next step: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update old state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into the new cell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Multiply old state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Forgetting the things we decided to forget earlier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Then we add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0066FF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∗</m:t>
                    </m:r>
                    <m:acc>
                      <m:accPr>
                        <m:chr m:val="̃"/>
                        <m:ctrlPr>
                          <a:rPr lang="en-US" i="1" smtClean="0">
                            <a:solidFill>
                              <a:srgbClr val="0066FF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 smtClean="0">
                                <a:solidFill>
                                  <a:srgbClr val="0066FF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66FF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66FF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</m:e>
                    </m:acc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4311" y="1560709"/>
                <a:ext cx="10018712" cy="4671547"/>
              </a:xfrm>
              <a:prstGeom prst="rect">
                <a:avLst/>
              </a:prstGeom>
              <a:blipFill rotWithShape="0">
                <a:blip r:embed="rId5"/>
                <a:stretch>
                  <a:fillRect l="-1521" t="-39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Arc 15"/>
          <p:cNvSpPr/>
          <p:nvPr/>
        </p:nvSpPr>
        <p:spPr>
          <a:xfrm>
            <a:off x="7877001" y="4564508"/>
            <a:ext cx="903442" cy="369741"/>
          </a:xfrm>
          <a:prstGeom prst="arc">
            <a:avLst>
              <a:gd name="adj1" fmla="val 10927791"/>
              <a:gd name="adj2" fmla="val 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888954" y="3292736"/>
            <a:ext cx="4362680" cy="1271771"/>
          </a:xfrm>
          <a:custGeom>
            <a:avLst/>
            <a:gdLst>
              <a:gd name="connsiteX0" fmla="*/ 0 w 4406747"/>
              <a:gd name="connsiteY0" fmla="*/ 927786 h 1170157"/>
              <a:gd name="connsiteX1" fmla="*/ 2500829 w 4406747"/>
              <a:gd name="connsiteY1" fmla="*/ 2369 h 1170157"/>
              <a:gd name="connsiteX2" fmla="*/ 4406747 w 4406747"/>
              <a:gd name="connsiteY2" fmla="*/ 1170157 h 117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06747" h="1170157">
                <a:moveTo>
                  <a:pt x="0" y="927786"/>
                </a:moveTo>
                <a:cubicBezTo>
                  <a:pt x="883185" y="444880"/>
                  <a:pt x="1766371" y="-38026"/>
                  <a:pt x="2500829" y="2369"/>
                </a:cubicBezTo>
                <a:cubicBezTo>
                  <a:pt x="3235287" y="42764"/>
                  <a:pt x="3821017" y="606460"/>
                  <a:pt x="4406747" y="1170157"/>
                </a:cubicBezTo>
              </a:path>
            </a:pathLst>
          </a:custGeom>
          <a:ln>
            <a:head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/>
          <p:cNvSpPr/>
          <p:nvPr/>
        </p:nvSpPr>
        <p:spPr>
          <a:xfrm rot="10800000">
            <a:off x="9101347" y="4934249"/>
            <a:ext cx="717992" cy="332812"/>
          </a:xfrm>
          <a:prstGeom prst="arc">
            <a:avLst>
              <a:gd name="adj1" fmla="val 11063185"/>
              <a:gd name="adj2" fmla="val 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4880472" y="5034708"/>
            <a:ext cx="4560983" cy="1158941"/>
          </a:xfrm>
          <a:custGeom>
            <a:avLst/>
            <a:gdLst>
              <a:gd name="connsiteX0" fmla="*/ 0 w 4560983"/>
              <a:gd name="connsiteY0" fmla="*/ 0 h 1158941"/>
              <a:gd name="connsiteX1" fmla="*/ 2577947 w 4560983"/>
              <a:gd name="connsiteY1" fmla="*/ 1156772 h 1158941"/>
              <a:gd name="connsiteX2" fmla="*/ 4560983 w 4560983"/>
              <a:gd name="connsiteY2" fmla="*/ 231355 h 1158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60983" h="1158941">
                <a:moveTo>
                  <a:pt x="0" y="0"/>
                </a:moveTo>
                <a:cubicBezTo>
                  <a:pt x="908891" y="559106"/>
                  <a:pt x="1817783" y="1118213"/>
                  <a:pt x="2577947" y="1156772"/>
                </a:cubicBezTo>
                <a:cubicBezTo>
                  <a:pt x="3338111" y="1195331"/>
                  <a:pt x="3949547" y="713343"/>
                  <a:pt x="4560983" y="231355"/>
                </a:cubicBezTo>
              </a:path>
            </a:pathLst>
          </a:custGeom>
          <a:ln>
            <a:headEnd type="triangl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4836405" y="3539884"/>
            <a:ext cx="2489812" cy="1208386"/>
          </a:xfrm>
          <a:custGeom>
            <a:avLst/>
            <a:gdLst>
              <a:gd name="connsiteX0" fmla="*/ 2489812 w 2489812"/>
              <a:gd name="connsiteY0" fmla="*/ 1208386 h 1208386"/>
              <a:gd name="connsiteX1" fmla="*/ 1266940 w 2489812"/>
              <a:gd name="connsiteY1" fmla="*/ 7547 h 1208386"/>
              <a:gd name="connsiteX2" fmla="*/ 0 w 2489812"/>
              <a:gd name="connsiteY2" fmla="*/ 789745 h 12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89812" h="1208386">
                <a:moveTo>
                  <a:pt x="2489812" y="1208386"/>
                </a:moveTo>
                <a:cubicBezTo>
                  <a:pt x="2085860" y="642853"/>
                  <a:pt x="1681909" y="77320"/>
                  <a:pt x="1266940" y="7547"/>
                </a:cubicBezTo>
                <a:cubicBezTo>
                  <a:pt x="851971" y="-62227"/>
                  <a:pt x="425985" y="363759"/>
                  <a:pt x="0" y="789745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9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6" grpId="0" animBg="1"/>
      <p:bldP spid="28" grpId="0" animBg="1"/>
      <p:bldP spid="29" grpId="0" animBg="1"/>
      <p:bldP spid="30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Step-by-Step LSTM Walk Through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55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208" y="3701667"/>
            <a:ext cx="7536914" cy="2708300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1484311" y="1560709"/>
            <a:ext cx="10018712" cy="4671547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33CC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step: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decide what we’re going to output</a:t>
            </a:r>
            <a:endParaRPr lang="en-US" dirty="0">
              <a:solidFill>
                <a:srgbClr val="0066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First, we run a </a:t>
            </a:r>
            <a:r>
              <a:rPr lang="en-US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sigmoid layer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decides what parts of the cell state we’re going to output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Then, we put the cell state through </a:t>
            </a:r>
            <a:r>
              <a:rPr lang="en-US" dirty="0" err="1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tanh</a:t>
            </a:r>
            <a:r>
              <a:rPr lang="en-US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multiply it by the output of the sigmoid gate</a:t>
            </a:r>
            <a:endParaRPr lang="en-US" dirty="0">
              <a:solidFill>
                <a:srgbClr val="0066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97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4310" y="476480"/>
            <a:ext cx="10018713" cy="92266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LSTMs Summary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B4FD-5280-400C-A576-39B31E1468B0}" type="slidenum">
              <a:rPr lang="en-US" smtClean="0"/>
              <a:t>56</a:t>
            </a:fld>
            <a:endParaRPr lang="en-US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1484311" y="1560709"/>
            <a:ext cx="10018712" cy="4671547"/>
          </a:xfrm>
          <a:prstGeom prst="rect">
            <a:avLst/>
          </a:prstGeom>
        </p:spPr>
        <p:txBody>
          <a:bodyPr/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LSTMs is an (advanced) variation of RNNs.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captures long-term dependencies of the inputs.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Shown to be efficient in many NLP tasks.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standard component to encode text inputs.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22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08A21-5CEC-DF4F-B36A-40D4B6740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MT with Attention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A6088-614B-ED47-89B9-50ACB0EC06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10109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02E7A4-2607-D446-A44C-85D8D1CC4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8E2BFC-0D6D-4847-B87C-B68E89AE1556}"/>
              </a:ext>
            </a:extLst>
          </p:cNvPr>
          <p:cNvSpPr/>
          <p:nvPr/>
        </p:nvSpPr>
        <p:spPr>
          <a:xfrm>
            <a:off x="8229600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1BF76-2407-6043-8B1F-74EB61BA5933}"/>
              </a:ext>
            </a:extLst>
          </p:cNvPr>
          <p:cNvSpPr/>
          <p:nvPr/>
        </p:nvSpPr>
        <p:spPr>
          <a:xfrm>
            <a:off x="1122219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B30F41-77C6-8642-9E72-742ACD6940DE}"/>
              </a:ext>
            </a:extLst>
          </p:cNvPr>
          <p:cNvSpPr/>
          <p:nvPr/>
        </p:nvSpPr>
        <p:spPr>
          <a:xfrm>
            <a:off x="2036619" y="5396342"/>
            <a:ext cx="3186546" cy="1011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C7D1DE-2405-A845-B6F9-E8E6DD6A8847}"/>
              </a:ext>
            </a:extLst>
          </p:cNvPr>
          <p:cNvSpPr/>
          <p:nvPr/>
        </p:nvSpPr>
        <p:spPr>
          <a:xfrm>
            <a:off x="2115818" y="1181021"/>
            <a:ext cx="3186547" cy="12850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05EA2B-8161-1A46-BA69-7F04D26BA566}"/>
              </a:ext>
            </a:extLst>
          </p:cNvPr>
          <p:cNvGrpSpPr/>
          <p:nvPr/>
        </p:nvGrpSpPr>
        <p:grpSpPr>
          <a:xfrm>
            <a:off x="3956050" y="2282825"/>
            <a:ext cx="1066800" cy="1445779"/>
            <a:chOff x="3956050" y="2282825"/>
            <a:chExt cx="1066800" cy="144577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1284A20-4750-7E43-96ED-80598A4F3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0434" y="2527877"/>
              <a:ext cx="732443" cy="1200727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8242F0-520B-4E45-A70B-066E7CCBD9A3}"/>
                </a:ext>
              </a:extLst>
            </p:cNvPr>
            <p:cNvSpPr/>
            <p:nvPr/>
          </p:nvSpPr>
          <p:spPr>
            <a:xfrm>
              <a:off x="3956050" y="2282825"/>
              <a:ext cx="1066800" cy="311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678108-7110-F448-81BE-4BD75E6CF464}"/>
                </a:ext>
              </a:extLst>
            </p:cNvPr>
            <p:cNvSpPr/>
            <p:nvPr/>
          </p:nvSpPr>
          <p:spPr>
            <a:xfrm>
              <a:off x="4692650" y="2435224"/>
              <a:ext cx="184611" cy="1211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59D2A83-C64E-7E49-B3FA-8C2D446181D9}"/>
                </a:ext>
              </a:extLst>
            </p:cNvPr>
            <p:cNvCxnSpPr/>
            <p:nvPr/>
          </p:nvCxnSpPr>
          <p:spPr>
            <a:xfrm>
              <a:off x="4648200" y="3051175"/>
              <a:ext cx="273050" cy="0"/>
            </a:xfrm>
            <a:prstGeom prst="line">
              <a:avLst/>
            </a:prstGeom>
            <a:ln w="2540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A3F6F63-0C3E-854E-9A9D-E2136F6CE7CA}"/>
              </a:ext>
            </a:extLst>
          </p:cNvPr>
          <p:cNvSpPr/>
          <p:nvPr/>
        </p:nvSpPr>
        <p:spPr>
          <a:xfrm>
            <a:off x="5425093" y="3460750"/>
            <a:ext cx="730907" cy="89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F2DBF6-F824-A140-9541-283486723FC6}"/>
              </a:ext>
            </a:extLst>
          </p:cNvPr>
          <p:cNvGrpSpPr/>
          <p:nvPr/>
        </p:nvGrpSpPr>
        <p:grpSpPr>
          <a:xfrm>
            <a:off x="5838150" y="1982128"/>
            <a:ext cx="514553" cy="2111569"/>
            <a:chOff x="5838150" y="1982128"/>
            <a:chExt cx="514553" cy="211156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213492A-0606-9D4E-A7D4-BAA1ABA94AAF}"/>
                </a:ext>
              </a:extLst>
            </p:cNvPr>
            <p:cNvGrpSpPr/>
            <p:nvPr/>
          </p:nvGrpSpPr>
          <p:grpSpPr>
            <a:xfrm>
              <a:off x="5838150" y="1982128"/>
              <a:ext cx="478244" cy="2111569"/>
              <a:chOff x="5838150" y="1982128"/>
              <a:chExt cx="478244" cy="211156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4D4829-7B6A-3F4A-9072-651C6EB8D290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11E16CA-0000-6449-BA73-178132946BC5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3525638-876B-FE41-AEA7-D9089E7ECFE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1C798B8C-7904-0A41-A403-23E0A3693C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D3C024E-3A77-A54F-BA69-ABAEC53BA2D4}"/>
                </a:ext>
              </a:extLst>
            </p:cNvPr>
            <p:cNvSpPr/>
            <p:nvPr/>
          </p:nvSpPr>
          <p:spPr>
            <a:xfrm>
              <a:off x="6231412" y="3854450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DB9285-3ED5-E042-990C-416EB857C167}"/>
              </a:ext>
            </a:extLst>
          </p:cNvPr>
          <p:cNvGrpSpPr/>
          <p:nvPr/>
        </p:nvGrpSpPr>
        <p:grpSpPr>
          <a:xfrm>
            <a:off x="6447087" y="1995390"/>
            <a:ext cx="524741" cy="2111569"/>
            <a:chOff x="6447087" y="1995390"/>
            <a:chExt cx="524741" cy="211156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11252B2-4F9D-FA44-95EA-344E9BF46DFA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369A2A9-2757-384E-8E54-C78D29B43A6F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D1AF396-3DF2-CF42-930A-13B8A631031B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271813-D0A1-7744-93E3-91E76458D136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BB7DA71-FC21-6244-AB76-D924CDA1F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835D28-D097-9D49-A069-2D69D225734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B55DF-0ADF-D84E-A3E6-FFFDF05C88C8}"/>
              </a:ext>
            </a:extLst>
          </p:cNvPr>
          <p:cNvSpPr/>
          <p:nvPr/>
        </p:nvSpPr>
        <p:spPr>
          <a:xfrm>
            <a:off x="5425093" y="1676400"/>
            <a:ext cx="575657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06F3E9-C35A-8046-9768-023901FDFB45}"/>
              </a:ext>
            </a:extLst>
          </p:cNvPr>
          <p:cNvSpPr/>
          <p:nvPr/>
        </p:nvSpPr>
        <p:spPr>
          <a:xfrm>
            <a:off x="6163068" y="1686487"/>
            <a:ext cx="43359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29EA54-FB34-2E48-89C8-D3A27FA46EC8}"/>
              </a:ext>
            </a:extLst>
          </p:cNvPr>
          <p:cNvGrpSpPr/>
          <p:nvPr/>
        </p:nvGrpSpPr>
        <p:grpSpPr>
          <a:xfrm>
            <a:off x="7061599" y="1982128"/>
            <a:ext cx="524741" cy="2111569"/>
            <a:chOff x="6447087" y="1995390"/>
            <a:chExt cx="524741" cy="21115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064DD93-01A2-CC44-96B8-CE7FA7251897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C9718D6-738A-BA4D-A637-B224A4EA716E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ABE5846-8F5B-5646-A888-79E15DB18399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7AD19E08-0023-044B-99F0-D862F8B6AE9E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869DF8C6-4ADB-7F44-98EE-98ED155D75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E45EA-4299-7C42-B8FB-4EF20EFE622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7DD96A-37F2-094A-A19B-BB5CDDAAA785}"/>
              </a:ext>
            </a:extLst>
          </p:cNvPr>
          <p:cNvGrpSpPr/>
          <p:nvPr/>
        </p:nvGrpSpPr>
        <p:grpSpPr>
          <a:xfrm>
            <a:off x="7674322" y="1982128"/>
            <a:ext cx="524741" cy="2111569"/>
            <a:chOff x="6447087" y="1995390"/>
            <a:chExt cx="524741" cy="2111569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19CF3AF-8A13-E645-8783-29EC98A4A7FC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2A65C73-9E04-3B47-9AD1-6E7B8AF63469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3F8B966-E7BA-614B-8222-E1F31D6C682E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41ECBA6-EDC6-F14B-8CA7-D5DD6BB521AA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001EE7A6-4D6D-FE41-BE97-9AB855DDA7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BFE01-2642-464C-B4A5-23120B17A11A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2E6B112-3F24-6945-9DDE-045BD89ECAB0}"/>
              </a:ext>
            </a:extLst>
          </p:cNvPr>
          <p:cNvGrpSpPr/>
          <p:nvPr/>
        </p:nvGrpSpPr>
        <p:grpSpPr>
          <a:xfrm>
            <a:off x="8275887" y="1995390"/>
            <a:ext cx="524741" cy="2111569"/>
            <a:chOff x="6447087" y="1995390"/>
            <a:chExt cx="524741" cy="211156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85A1652-D1E5-644D-985B-96957C9E5F1E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768FA8E1-FF77-B441-AD3D-DB83E33C048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BC75332-5CD2-784D-98FA-951B671916ED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6DBE110-A70E-F948-86C3-94D4BE15F590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2ABE9DC2-E9F2-6C47-B0AE-5B04F19496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549866C-2FEB-A74A-9629-7EDCAE7D34EB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7159258-F2EA-314E-8C8F-A24D4505E5BF}"/>
              </a:ext>
            </a:extLst>
          </p:cNvPr>
          <p:cNvGrpSpPr/>
          <p:nvPr/>
        </p:nvGrpSpPr>
        <p:grpSpPr>
          <a:xfrm>
            <a:off x="8912551" y="1985303"/>
            <a:ext cx="460550" cy="2111569"/>
            <a:chOff x="6447087" y="1995390"/>
            <a:chExt cx="524741" cy="211156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D5EB8C4-7B54-EF4B-99FF-8F7564B117AD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5EF2D243-1114-2149-8373-C68B33C81CC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2ACFE6D-EF8A-BA42-8F00-3DD4EBDDC264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AD34F3D-30C9-8E41-A423-D275846D402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B0715A40-D1C4-4E4B-8DAA-6834E1EBC3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8B10AC1-DE4E-0E47-9C51-FCD933CDE2A1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779F5217-C35C-5643-BE5B-464356F1275E}"/>
              </a:ext>
            </a:extLst>
          </p:cNvPr>
          <p:cNvSpPr/>
          <p:nvPr/>
        </p:nvSpPr>
        <p:spPr>
          <a:xfrm>
            <a:off x="6243202" y="3460749"/>
            <a:ext cx="287134" cy="87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DD64E5-1026-5241-867C-F913A9186D09}"/>
              </a:ext>
            </a:extLst>
          </p:cNvPr>
          <p:cNvSpPr/>
          <p:nvPr/>
        </p:nvSpPr>
        <p:spPr>
          <a:xfrm>
            <a:off x="6686550" y="1679575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B974567-FF77-3E47-AA07-3A7BDCEA9AA9}"/>
              </a:ext>
            </a:extLst>
          </p:cNvPr>
          <p:cNvSpPr/>
          <p:nvPr/>
        </p:nvSpPr>
        <p:spPr>
          <a:xfrm>
            <a:off x="6728472" y="3453131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3CDA4E-7D56-B045-9D28-03CBEF215B9F}"/>
              </a:ext>
            </a:extLst>
          </p:cNvPr>
          <p:cNvSpPr/>
          <p:nvPr/>
        </p:nvSpPr>
        <p:spPr>
          <a:xfrm>
            <a:off x="5622759" y="2350168"/>
            <a:ext cx="5317958" cy="1378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8EFECEE-166C-FF41-92CC-07936F6EE0F4}"/>
              </a:ext>
            </a:extLst>
          </p:cNvPr>
          <p:cNvSpPr/>
          <p:nvPr/>
        </p:nvSpPr>
        <p:spPr>
          <a:xfrm>
            <a:off x="5412804" y="772947"/>
            <a:ext cx="4373193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42E09E8-4C60-8049-B08D-2387B954E6A7}"/>
              </a:ext>
            </a:extLst>
          </p:cNvPr>
          <p:cNvSpPr/>
          <p:nvPr/>
        </p:nvSpPr>
        <p:spPr>
          <a:xfrm>
            <a:off x="5565639" y="4517535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1E93FCC-B1EA-3D48-A019-0A2A4F7CEE1C}"/>
              </a:ext>
            </a:extLst>
          </p:cNvPr>
          <p:cNvSpPr/>
          <p:nvPr/>
        </p:nvSpPr>
        <p:spPr>
          <a:xfrm>
            <a:off x="5517516" y="5457254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ED26974-C69F-2B47-88C1-364774C5C6E7}"/>
              </a:ext>
            </a:extLst>
          </p:cNvPr>
          <p:cNvSpPr txBox="1"/>
          <p:nvPr/>
        </p:nvSpPr>
        <p:spPr>
          <a:xfrm>
            <a:off x="159142" y="4093697"/>
            <a:ext cx="2080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Extension: encoder often a </a:t>
            </a:r>
            <a:r>
              <a:rPr lang="en-US" u="sng" dirty="0"/>
              <a:t>bidirectional</a:t>
            </a:r>
            <a:r>
              <a:rPr lang="en-US" dirty="0"/>
              <a:t> RNN (two RNNs working in opposite directions) </a:t>
            </a:r>
          </a:p>
        </p:txBody>
      </p:sp>
    </p:spTree>
    <p:extLst>
      <p:ext uri="{BB962C8B-B14F-4D97-AF65-F5344CB8AC3E}">
        <p14:creationId xmlns:p14="http://schemas.microsoft.com/office/powerpoint/2010/main" val="195022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7" grpId="0" animBg="1"/>
      <p:bldP spid="35" grpId="0" animBg="1"/>
      <p:bldP spid="36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0528-7D31-724B-8554-B70EDE92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LM vs Seq2Seq, mathematically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 is a nonlinear function (tanh, usually). U, W, E are learned weight matrices; U and W each have bias terms. E is the 'embedding' matrix.</a:t>
                </a:r>
              </a:p>
              <a:p>
                <a:r>
                  <a:rPr lang="en-US" dirty="0"/>
                  <a:t>Seq2Seq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b>
                            </m:sSub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 separate matrices for output and input side, but basically one big RNN!</a:t>
                </a:r>
              </a:p>
              <a:p>
                <a:pPr lvl="1"/>
                <a:r>
                  <a:rPr lang="en-US" dirty="0"/>
                  <a:t>Bidirectional </a:t>
                </a:r>
                <a:r>
                  <a:rPr lang="en-US" dirty="0" err="1"/>
                  <a:t>externsion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924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947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Model 1 Generative Story for </a:t>
            </a:r>
            <a:r>
              <a:rPr lang="en-US" dirty="0" err="1"/>
              <a:t>Pr</a:t>
            </a:r>
            <a:r>
              <a:rPr lang="en-US" dirty="0"/>
              <a:t>(</a:t>
            </a:r>
            <a:r>
              <a:rPr lang="en-US" b="1" dirty="0"/>
              <a:t>f</a:t>
            </a:r>
            <a:r>
              <a:rPr lang="en-US" dirty="0"/>
              <a:t>, </a:t>
            </a:r>
            <a:r>
              <a:rPr lang="en-US" dirty="0" err="1"/>
              <a:t>a|</a:t>
            </a:r>
            <a:r>
              <a:rPr lang="en-US" b="1" dirty="0" err="1"/>
              <a:t>e</a:t>
            </a:r>
            <a:r>
              <a:rPr lang="en-US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345757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Start with </a:t>
                </a:r>
                <a:r>
                  <a:rPr lang="en-US" b="1" dirty="0"/>
                  <a:t>e</a:t>
                </a:r>
                <a:r>
                  <a:rPr lang="en-US" dirty="0"/>
                  <a:t>, an English sequence of words e</a:t>
                </a:r>
                <a:r>
                  <a:rPr lang="en-US" baseline="-25000" dirty="0"/>
                  <a:t>1</a:t>
                </a:r>
                <a:r>
                  <a:rPr lang="en-US" dirty="0"/>
                  <a:t>, ..., </a:t>
                </a:r>
                <a:r>
                  <a:rPr lang="en-US" dirty="0" err="1"/>
                  <a:t>e</a:t>
                </a:r>
                <a:r>
                  <a:rPr lang="en-US" baseline="-25000" dirty="0" err="1"/>
                  <a:t>n</a:t>
                </a:r>
                <a:endParaRPr lang="en-US" dirty="0"/>
              </a:p>
              <a:p>
                <a:r>
                  <a:rPr lang="en-US" dirty="0"/>
                  <a:t>Choose a length </a:t>
                </a:r>
                <a:r>
                  <a:rPr lang="en-US" u="sng" dirty="0"/>
                  <a:t>m</a:t>
                </a:r>
                <a:r>
                  <a:rPr lang="en-US" dirty="0"/>
                  <a:t> for </a:t>
                </a:r>
                <a:r>
                  <a:rPr lang="en-US" b="1" dirty="0"/>
                  <a:t>f</a:t>
                </a:r>
                <a:r>
                  <a:rPr lang="en-US" dirty="0"/>
                  <a:t>, the foreign sequence based on a small exponential distribution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𝜖</m:t>
                        </m:r>
                      </m:num>
                      <m:den>
                        <m:sSup>
                          <m:sSupPr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𝑙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+1)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𝑚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Choose an alignment </a:t>
                </a:r>
                <a:r>
                  <a:rPr lang="en-US" u="sng" dirty="0"/>
                  <a:t>a</a:t>
                </a:r>
                <a:r>
                  <a:rPr lang="en-US" dirty="0"/>
                  <a:t> </a:t>
                </a:r>
              </a:p>
              <a:p>
                <a:r>
                  <a:rPr lang="en-US" dirty="0"/>
                  <a:t>For each foreign word f</a:t>
                </a:r>
                <a:r>
                  <a:rPr lang="en-US" baseline="-25000" dirty="0"/>
                  <a:t>i</a:t>
                </a:r>
                <a:r>
                  <a:rPr lang="en-US" dirty="0"/>
                  <a:t>, incur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𝑡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𝑎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e>
                            </m:d>
                          </m:sub>
                        </m:sSub>
                      </m:e>
                    </m:d>
                  </m:oMath>
                </a14:m>
                <a:r>
                  <a:rPr lang="en-US" dirty="0"/>
                  <a:t>, the lexical transition probability</a:t>
                </a:r>
              </a:p>
              <a:p>
                <a:r>
                  <a:rPr lang="en-US" dirty="0"/>
                  <a:t>Overall: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𝒇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,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e>
                            <m:r>
                              <a:rPr lang="en-US" b="1" i="1" smtClean="0">
                                <a:latin typeface="Cambria Math" charset="0"/>
                              </a:rPr>
                              <m:t>𝒆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mr-IN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𝜖</m:t>
                        </m:r>
                      </m:num>
                      <m:den>
                        <m:sSup>
                          <m:sSupPr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𝑙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+1)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𝑚</m:t>
                            </m:r>
                          </m:sup>
                        </m:sSup>
                      </m:den>
                    </m:f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𝑚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𝑎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e>
                            </m:d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3457575"/>
              </a:xfrm>
              <a:blipFill rotWithShape="0">
                <a:blip r:embed="rId2"/>
                <a:stretch>
                  <a:fillRect l="-1043" t="-3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514907" y="4715933"/>
            <a:ext cx="2919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     house       is          small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22733" y="58081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____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77867" y="58081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____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33001" y="58081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____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828866" y="58081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____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22733" y="5601731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klein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163440" y="5623467"/>
            <a:ext cx="401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ist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3001" y="5623467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802392" y="562346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Haus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95781" y="5991198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ε</a:t>
            </a:r>
            <a:r>
              <a:rPr lang="en-US" dirty="0"/>
              <a:t>/(5</a:t>
            </a:r>
            <a:r>
              <a:rPr lang="en-US" baseline="30000" dirty="0"/>
              <a:t>4</a:t>
            </a:r>
            <a:r>
              <a:rPr lang="en-US" dirty="0"/>
              <a:t>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47181" y="6013396"/>
            <a:ext cx="161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t(</a:t>
            </a:r>
            <a:r>
              <a:rPr lang="en-US" dirty="0" err="1"/>
              <a:t>klein|small</a:t>
            </a:r>
            <a:r>
              <a:rPr lang="en-US" dirty="0"/>
              <a:t>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20381" y="6032392"/>
            <a:ext cx="1036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t(</a:t>
            </a:r>
            <a:r>
              <a:rPr lang="en-US" dirty="0" err="1"/>
              <a:t>ist|is</a:t>
            </a:r>
            <a:r>
              <a:rPr lang="en-US" dirty="0"/>
              <a:t>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051212" y="6032392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t(</a:t>
            </a:r>
            <a:r>
              <a:rPr lang="en-US" dirty="0" err="1"/>
              <a:t>das|the</a:t>
            </a:r>
            <a:r>
              <a:rPr lang="en-US" dirty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175650" y="6032392"/>
            <a:ext cx="1713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t(</a:t>
            </a:r>
            <a:r>
              <a:rPr lang="en-US" dirty="0" err="1"/>
              <a:t>Haus|house</a:t>
            </a:r>
            <a:r>
              <a:rPr lang="en-US" dirty="0"/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81534" y="5394866"/>
            <a:ext cx="3095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a:   {1 -&gt; 4, 2 -&gt; 3, 3 -&gt; 1, 4 -&gt; 2}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9621889" y="5000751"/>
            <a:ext cx="1293013" cy="64717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771766" y="5000751"/>
            <a:ext cx="1395992" cy="74956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8685033" y="5000751"/>
            <a:ext cx="2229869" cy="58940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9621889" y="5000751"/>
            <a:ext cx="545869" cy="58940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041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3E7B8A-8641-2D4E-9279-753FC2511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61F5D7-8CB1-9840-9A60-B21CC2CCF55D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AE5F4-42AA-0545-B420-CB63D36188D6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118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4FD6A-9C92-9E47-8754-69699B25B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A82C5A-F334-AE44-8710-08C40BAC0F6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3E993-E0CD-A24D-8E95-4BDF321041FA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565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F037F-897A-0544-A529-22FFD872F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4731C89-0861-7D48-894E-105079074AC9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3F7C07-47ED-8C45-A11D-B34E8CB47352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5272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9DF367-33C2-734F-9CB5-3BFD311E8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EC4F11-F169-F144-8D6B-9A90DC6BA697}"/>
              </a:ext>
            </a:extLst>
          </p:cNvPr>
          <p:cNvSpPr/>
          <p:nvPr/>
        </p:nvSpPr>
        <p:spPr>
          <a:xfrm>
            <a:off x="8053137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137076-1360-A942-8D9F-C8BC7519F6CA}"/>
              </a:ext>
            </a:extLst>
          </p:cNvPr>
          <p:cNvSpPr/>
          <p:nvPr/>
        </p:nvSpPr>
        <p:spPr>
          <a:xfrm>
            <a:off x="1010653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141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A0A71A-708F-5147-AEB0-A7E102B5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E604A1-9D3A-724C-B69B-5F6FB715F1C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68142B-550B-3E4A-9428-6691330DC39D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7997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86325-AC9C-2946-B090-8716B721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F57875-929B-5241-84F1-CDA2F84EDF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42D8ED-E39B-6D4F-A99B-0B9BCC22929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38031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F53864-EC3C-894A-9A02-1A2A34272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0395A-9ED3-E14C-A7B5-FE8CE23DDD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ADAEDF-6183-9F48-9033-88F8F367CA4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5254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B44782-1860-3748-BE52-AA6297333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ECE5DB-BD09-0F44-BD42-668FD8FA7B1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2DF273-9015-A44F-9CA5-4645388BAFA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09497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C2C0B3-E065-A44C-9CF7-8E41D5EF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D45A84-7F33-4D43-8699-3FE3227A7A3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AD34A1-81F5-7941-9153-E6C19B6B2DC1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89622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3A1F8-E180-874C-8F06-B72C5ABE1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626933-6821-714A-9DB2-AB34E96F097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73A475-D511-4B46-8C2D-DC289CFFA62A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66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the transition probabilities come from?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31042"/>
          </a:xfrm>
        </p:spPr>
        <p:txBody>
          <a:bodyPr/>
          <a:lstStyle/>
          <a:p>
            <a:r>
              <a:rPr lang="en-US" dirty="0"/>
              <a:t>This generative story is dependent on t(</a:t>
            </a:r>
            <a:r>
              <a:rPr lang="en-US" dirty="0" err="1"/>
              <a:t>f|e</a:t>
            </a:r>
            <a:r>
              <a:rPr lang="en-US" dirty="0"/>
              <a:t>), i.e. word-to-word probabilities. But we don't have them!</a:t>
            </a:r>
          </a:p>
          <a:p>
            <a:r>
              <a:rPr lang="en-US" dirty="0"/>
              <a:t>If we had a corpus of f, e pairs with alignments a, we could form t(</a:t>
            </a:r>
            <a:r>
              <a:rPr lang="en-US" dirty="0" err="1"/>
              <a:t>f|e</a:t>
            </a:r>
            <a:r>
              <a:rPr lang="en-US" dirty="0"/>
              <a:t>) via a maximum likelihood estimate. But we don't have alignments!</a:t>
            </a:r>
          </a:p>
          <a:p>
            <a:r>
              <a:rPr lang="en-US" dirty="0"/>
              <a:t>If we had t(</a:t>
            </a:r>
            <a:r>
              <a:rPr lang="en-US" dirty="0" err="1"/>
              <a:t>f|e</a:t>
            </a:r>
            <a:r>
              <a:rPr lang="en-US" dirty="0"/>
              <a:t>) we could use that to figure out the most likely alignment for a sentence pair. But see above...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1917869" y="4690533"/>
            <a:ext cx="1587294" cy="1038198"/>
            <a:chOff x="1917869" y="4690533"/>
            <a:chExt cx="1587294" cy="1038198"/>
          </a:xfrm>
        </p:grpSpPr>
        <p:sp>
          <p:nvSpPr>
            <p:cNvPr id="4" name="TextBox 3"/>
            <p:cNvSpPr txBox="1"/>
            <p:nvPr/>
          </p:nvSpPr>
          <p:spPr>
            <a:xfrm>
              <a:off x="1937907" y="4690533"/>
              <a:ext cx="1547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la </a:t>
              </a:r>
              <a:r>
                <a:rPr lang="en-US" dirty="0" err="1"/>
                <a:t>maison</a:t>
              </a:r>
              <a:r>
                <a:rPr lang="en-US" dirty="0"/>
                <a:t> bleu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917869" y="5359399"/>
              <a:ext cx="15872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the blue house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2091893" y="4991430"/>
              <a:ext cx="49214" cy="48330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554455" y="4993381"/>
              <a:ext cx="591080" cy="4813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2576068" y="4991430"/>
              <a:ext cx="569468" cy="426317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ight Arrow 12"/>
          <p:cNvSpPr/>
          <p:nvPr/>
        </p:nvSpPr>
        <p:spPr>
          <a:xfrm>
            <a:off x="3599919" y="5130800"/>
            <a:ext cx="489481" cy="228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/>
          </p:nvPr>
        </p:nvGraphicFramePr>
        <p:xfrm>
          <a:off x="4428067" y="4582160"/>
          <a:ext cx="44704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3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7858">
                <a:tc>
                  <a:txBody>
                    <a:bodyPr/>
                    <a:lstStyle/>
                    <a:p>
                      <a:r>
                        <a:rPr lang="en-US" dirty="0"/>
                        <a:t>la, the = </a:t>
                      </a:r>
                      <a:r>
                        <a:rPr lang="en-US" strike="sngStrike" baseline="0" dirty="0"/>
                        <a:t>12</a:t>
                      </a:r>
                      <a:r>
                        <a:rPr lang="en-US" dirty="0"/>
                        <a:t> 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= </a:t>
                      </a:r>
                      <a:r>
                        <a:rPr lang="en-US" strike="dblStrike" baseline="0" dirty="0"/>
                        <a:t>45</a:t>
                      </a:r>
                      <a:r>
                        <a:rPr lang="en-US" dirty="0"/>
                        <a:t> 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858">
                <a:tc>
                  <a:txBody>
                    <a:bodyPr/>
                    <a:lstStyle/>
                    <a:p>
                      <a:r>
                        <a:rPr lang="en-US" dirty="0" err="1"/>
                        <a:t>maison</a:t>
                      </a:r>
                      <a:r>
                        <a:rPr lang="en-US" dirty="0"/>
                        <a:t>, house = </a:t>
                      </a:r>
                      <a:r>
                        <a:rPr lang="en-US" strike="sngStrike" baseline="0" dirty="0"/>
                        <a:t>7</a:t>
                      </a:r>
                      <a:r>
                        <a:rPr lang="en-US" dirty="0"/>
                        <a:t>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house = </a:t>
                      </a:r>
                      <a:r>
                        <a:rPr lang="en-US" strike="dblStrike" baseline="0" dirty="0"/>
                        <a:t>14</a:t>
                      </a:r>
                      <a:r>
                        <a:rPr lang="en-US" dirty="0"/>
                        <a:t>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858">
                <a:tc>
                  <a:txBody>
                    <a:bodyPr/>
                    <a:lstStyle/>
                    <a:p>
                      <a:r>
                        <a:rPr lang="en-US" dirty="0"/>
                        <a:t>bleu,</a:t>
                      </a:r>
                      <a:r>
                        <a:rPr lang="en-US" baseline="0" dirty="0"/>
                        <a:t> blue = </a:t>
                      </a:r>
                      <a:r>
                        <a:rPr lang="en-US" strike="sngStrike" baseline="0" dirty="0"/>
                        <a:t>6</a:t>
                      </a:r>
                      <a:r>
                        <a:rPr lang="en-US" baseline="0" dirty="0"/>
                        <a:t> 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blue = </a:t>
                      </a:r>
                      <a:r>
                        <a:rPr lang="en-US" strike="dblStrike" baseline="0" dirty="0"/>
                        <a:t>9 </a:t>
                      </a:r>
                      <a:r>
                        <a:rPr lang="en-US" strike="noStrike" baseline="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999067" y="5891880"/>
          <a:ext cx="6358466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3085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24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74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7858">
                <a:tc>
                  <a:txBody>
                    <a:bodyPr/>
                    <a:lstStyle/>
                    <a:p>
                      <a:r>
                        <a:rPr lang="en-US" dirty="0" err="1"/>
                        <a:t>la|the</a:t>
                      </a:r>
                      <a:r>
                        <a:rPr lang="en-US" dirty="0"/>
                        <a:t> = 13/46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la|blue</a:t>
                      </a:r>
                      <a:r>
                        <a:rPr lang="en-US" dirty="0"/>
                        <a:t> = 0/10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 | house = 2/46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858">
                <a:tc>
                  <a:txBody>
                    <a:bodyPr/>
                    <a:lstStyle/>
                    <a:p>
                      <a:r>
                        <a:rPr lang="en-US" dirty="0" err="1"/>
                        <a:t>maison</a:t>
                      </a:r>
                      <a:r>
                        <a:rPr lang="en-US" dirty="0"/>
                        <a:t>|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house = </a:t>
                      </a:r>
                      <a:r>
                        <a:rPr lang="en-US" strike="noStrike" baseline="0" dirty="0"/>
                        <a:t>8/15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maison|the</a:t>
                      </a:r>
                      <a:r>
                        <a:rPr lang="en-US" dirty="0"/>
                        <a:t> 0/46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maison</a:t>
                      </a:r>
                      <a:r>
                        <a:rPr lang="en-US" dirty="0"/>
                        <a:t> | blue = 0/10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Right Arrow 16"/>
          <p:cNvSpPr/>
          <p:nvPr/>
        </p:nvSpPr>
        <p:spPr>
          <a:xfrm>
            <a:off x="7494586" y="6143340"/>
            <a:ext cx="489481" cy="228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8174140" y="5774008"/>
            <a:ext cx="1587294" cy="1038198"/>
            <a:chOff x="8174140" y="5774008"/>
            <a:chExt cx="1587294" cy="1038198"/>
          </a:xfrm>
        </p:grpSpPr>
        <p:sp>
          <p:nvSpPr>
            <p:cNvPr id="18" name="TextBox 17"/>
            <p:cNvSpPr txBox="1"/>
            <p:nvPr/>
          </p:nvSpPr>
          <p:spPr>
            <a:xfrm>
              <a:off x="8174140" y="5774008"/>
              <a:ext cx="1547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la </a:t>
              </a:r>
              <a:r>
                <a:rPr lang="en-US" dirty="0" err="1"/>
                <a:t>maison</a:t>
              </a:r>
              <a:r>
                <a:rPr lang="en-US" dirty="0"/>
                <a:t> bleu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174140" y="6442874"/>
              <a:ext cx="15872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the blue house</a:t>
              </a:r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8328126" y="6074905"/>
              <a:ext cx="49214" cy="48330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8810726" y="6076856"/>
              <a:ext cx="591080" cy="4813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8832339" y="6074905"/>
              <a:ext cx="569468" cy="426317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E32E533-ECA2-F74E-83C3-6A35D913E877}"/>
              </a:ext>
            </a:extLst>
          </p:cNvPr>
          <p:cNvSpPr txBox="1"/>
          <p:nvPr/>
        </p:nvSpPr>
        <p:spPr>
          <a:xfrm>
            <a:off x="9401806" y="4690533"/>
            <a:ext cx="2038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(made up numbers)</a:t>
            </a:r>
          </a:p>
        </p:txBody>
      </p:sp>
    </p:spTree>
    <p:extLst>
      <p:ext uri="{BB962C8B-B14F-4D97-AF65-F5344CB8AC3E}">
        <p14:creationId xmlns:p14="http://schemas.microsoft.com/office/powerpoint/2010/main" val="3976119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3" grpId="0" animBg="1"/>
      <p:bldP spid="17" grpId="0" animBg="1"/>
      <p:bldP spid="7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0A108C-4D1E-CC46-A4F3-77805CE1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2AD03A-3DED-8B43-9501-D607449ED6E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82CF26-860E-1144-9A9D-70E0F29E9BD4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7336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75F3D-C5A2-DD40-B412-45397207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FE5572-11E0-A14B-928C-C408622F6E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E5DFF7-F39E-BF46-82DC-F313E65F3438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55221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7A23C-EE5C-CD42-9475-1A986B6B7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7B172A-5DAC-6541-AA12-A7EE5EA9F7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6B24A8-B2B7-EA4E-8937-4C852F8DA6E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29459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2F477-33B4-344C-AC1C-1DCD3519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73F47E-317B-794F-86D6-A98D8AAA4F9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B31D37-BDAF-0546-B645-A936D86E751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0793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54854-452C-2246-B901-1FA9DE856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15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308EBA-F759-4449-9006-F5A90E85F14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3A96-52A3-9D48-94A2-72CA97DEEF63}"/>
              </a:ext>
            </a:extLst>
          </p:cNvPr>
          <p:cNvSpPr/>
          <p:nvPr/>
        </p:nvSpPr>
        <p:spPr>
          <a:xfrm>
            <a:off x="453189" y="6326867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CC36F-F2C8-EB4A-B8B8-40FE17CE2F14}"/>
              </a:ext>
            </a:extLst>
          </p:cNvPr>
          <p:cNvSpPr txBox="1"/>
          <p:nvPr/>
        </p:nvSpPr>
        <p:spPr>
          <a:xfrm>
            <a:off x="8715801" y="1823426"/>
            <a:ext cx="3230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in practice </a:t>
            </a:r>
            <a:br>
              <a:rPr lang="en-US" dirty="0"/>
            </a:br>
            <a:r>
              <a:rPr lang="en-US" dirty="0"/>
              <a:t>there are lots of places</a:t>
            </a:r>
            <a:br>
              <a:rPr lang="en-US" dirty="0"/>
            </a:br>
            <a:r>
              <a:rPr lang="en-US" dirty="0"/>
              <a:t>attention can go in the networks</a:t>
            </a:r>
          </a:p>
        </p:txBody>
      </p:sp>
    </p:spTree>
    <p:extLst>
      <p:ext uri="{BB962C8B-B14F-4D97-AF65-F5344CB8AC3E}">
        <p14:creationId xmlns:p14="http://schemas.microsoft.com/office/powerpoint/2010/main" val="350003610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5479C4-536C-6D4E-9A19-35B064A7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/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blipFill>
                <a:blip r:embed="rId3"/>
                <a:stretch>
                  <a:fillRect t="-8974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DD94373-3138-614E-8A54-E2B028CCD27C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E360FF-D4F1-4C4E-8779-E9EE416BE993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588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Model 1 and 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EM Algorithm consists of two steps</a:t>
            </a:r>
          </a:p>
          <a:p>
            <a:r>
              <a:rPr lang="en-US" dirty="0"/>
              <a:t>Expectation (E) Step: Apply model to data</a:t>
            </a:r>
          </a:p>
          <a:p>
            <a:pPr lvl="1"/>
            <a:r>
              <a:rPr lang="en-US" dirty="0"/>
              <a:t>parts of the model are hidden (here: alignments)</a:t>
            </a:r>
          </a:p>
          <a:p>
            <a:pPr lvl="1"/>
            <a:r>
              <a:rPr lang="en-US" dirty="0"/>
              <a:t>using the model, assign probabilities to possible values</a:t>
            </a:r>
          </a:p>
          <a:p>
            <a:pPr lvl="1"/>
            <a:r>
              <a:rPr lang="en-US" dirty="0"/>
              <a:t>think of this as 'creating data'</a:t>
            </a:r>
          </a:p>
          <a:p>
            <a:r>
              <a:rPr lang="en-US" dirty="0"/>
              <a:t>Maximization (M) Step: Estimate model from data</a:t>
            </a:r>
          </a:p>
          <a:p>
            <a:pPr lvl="1"/>
            <a:r>
              <a:rPr lang="en-US" dirty="0"/>
              <a:t>which data? the data we just created!</a:t>
            </a:r>
          </a:p>
          <a:p>
            <a:pPr lvl="1"/>
            <a:r>
              <a:rPr lang="en-US" dirty="0"/>
              <a:t>take the assigned values as fact</a:t>
            </a:r>
          </a:p>
          <a:p>
            <a:pPr lvl="1"/>
            <a:r>
              <a:rPr lang="en-US" dirty="0"/>
              <a:t>collect counts weighted by probabilities</a:t>
            </a:r>
          </a:p>
          <a:p>
            <a:pPr lvl="1"/>
            <a:r>
              <a:rPr lang="en-US" dirty="0"/>
              <a:t>estimate model from counts</a:t>
            </a:r>
          </a:p>
          <a:p>
            <a:pPr lvl="1"/>
            <a:r>
              <a:rPr lang="en-US" dirty="0"/>
              <a:t>think of this as 'count and divide'</a:t>
            </a:r>
          </a:p>
          <a:p>
            <a:r>
              <a:rPr lang="en-US" dirty="0"/>
              <a:t>Iterate these steps until convergence</a:t>
            </a:r>
          </a:p>
        </p:txBody>
      </p:sp>
    </p:spTree>
    <p:extLst>
      <p:ext uri="{BB962C8B-B14F-4D97-AF65-F5344CB8AC3E}">
        <p14:creationId xmlns:p14="http://schemas.microsoft.com/office/powerpoint/2010/main" val="1071262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Assume we had a set of alignments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556" y="5130350"/>
            <a:ext cx="10515600" cy="1305558"/>
          </a:xfrm>
        </p:spPr>
        <p:txBody>
          <a:bodyPr/>
          <a:lstStyle/>
          <a:p>
            <a:r>
              <a:rPr lang="en-US" dirty="0"/>
              <a:t>We could just collect counts and divide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117600" y="1795908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Buch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117599" y="2876456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117598" y="3957004"/>
          <a:ext cx="1892637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308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08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023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ein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Haus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239">
                <a:tc>
                  <a:txBody>
                    <a:bodyPr/>
                    <a:lstStyle/>
                    <a:p>
                      <a:r>
                        <a:rPr lang="en-US" sz="1400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868892" y="2146224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Buch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Haus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5707625" y="2584977"/>
            <a:ext cx="6289267" cy="14497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437216" y="2493347"/>
            <a:ext cx="6289267" cy="14497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437216" y="2847733"/>
            <a:ext cx="6559676" cy="14497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020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3364</Words>
  <Application>Microsoft Macintosh PowerPoint</Application>
  <PresentationFormat>Widescreen</PresentationFormat>
  <Paragraphs>1206</Paragraphs>
  <Slides>75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2" baseType="lpstr">
      <vt:lpstr>Arial</vt:lpstr>
      <vt:lpstr>Calibri</vt:lpstr>
      <vt:lpstr>Calibri Light</vt:lpstr>
      <vt:lpstr>Cambria Math</vt:lpstr>
      <vt:lpstr>Courier</vt:lpstr>
      <vt:lpstr>Times New Roman</vt:lpstr>
      <vt:lpstr>Office Theme</vt:lpstr>
      <vt:lpstr>Final Review</vt:lpstr>
      <vt:lpstr>Topics in order of demand</vt:lpstr>
      <vt:lpstr>EM For Word Alignment</vt:lpstr>
      <vt:lpstr>How To Generate A Translation</vt:lpstr>
      <vt:lpstr>Modeling with Alignment</vt:lpstr>
      <vt:lpstr>IBM Model 1 Generative Story for Pr(f, a|e)</vt:lpstr>
      <vt:lpstr>Where do the transition probabilities come from?</vt:lpstr>
      <vt:lpstr>IBM Model 1 and EM</vt:lpstr>
      <vt:lpstr>Assume we had a set of alignments</vt:lpstr>
      <vt:lpstr>We don't</vt:lpstr>
      <vt:lpstr>We don't</vt:lpstr>
      <vt:lpstr>E-Step</vt:lpstr>
      <vt:lpstr>E-Step</vt:lpstr>
      <vt:lpstr>E-Step</vt:lpstr>
      <vt:lpstr>E-Step</vt:lpstr>
      <vt:lpstr>M-Step</vt:lpstr>
      <vt:lpstr>E-Step (round 2)</vt:lpstr>
      <vt:lpstr>E-Step (round 2)</vt:lpstr>
      <vt:lpstr>E-Step (round 2)</vt:lpstr>
      <vt:lpstr>M-Step (round 2)</vt:lpstr>
      <vt:lpstr>Dense Word Embeddings</vt:lpstr>
      <vt:lpstr>PowerPoint Presentation</vt:lpstr>
      <vt:lpstr>Prediction-based models: A way to get dense vectors</vt:lpstr>
      <vt:lpstr>PowerPoint Presentation</vt:lpstr>
      <vt:lpstr>Same diagram on its side</vt:lpstr>
      <vt:lpstr>Skip-grams</vt:lpstr>
      <vt:lpstr>Training Data</vt:lpstr>
      <vt:lpstr>Skip-grams learn 2 embeddings for each w</vt:lpstr>
      <vt:lpstr>Setup</vt:lpstr>
      <vt:lpstr>One-hot vectors</vt:lpstr>
      <vt:lpstr>Skip-gram</vt:lpstr>
      <vt:lpstr>Skip-gram</vt:lpstr>
      <vt:lpstr>Skip-gram</vt:lpstr>
      <vt:lpstr>Intuition: similarity as dot-product between a target vector and context vector</vt:lpstr>
      <vt:lpstr>Turning outputs into probabilities</vt:lpstr>
      <vt:lpstr>But wait; how do we learn the embeddings?</vt:lpstr>
      <vt:lpstr>Embeddings from W and C</vt:lpstr>
      <vt:lpstr>CBOW (Continuous Bag of Words)</vt:lpstr>
      <vt:lpstr>Learning</vt:lpstr>
      <vt:lpstr>RNNs (including LSTMs)</vt:lpstr>
      <vt:lpstr>Recurrent Neural Networks (RNNs)</vt:lpstr>
      <vt:lpstr>Recurrent Neural Networks (RNNs)</vt:lpstr>
      <vt:lpstr>Recurrent Neural Networks (RNNs)</vt:lpstr>
      <vt:lpstr>RNNs Extensions</vt:lpstr>
      <vt:lpstr>RNNs Extensions</vt:lpstr>
      <vt:lpstr>Long-Term Dependencies</vt:lpstr>
      <vt:lpstr>Problem of Long-Term Dependencies</vt:lpstr>
      <vt:lpstr>Long Short Term Memory (LSTM)</vt:lpstr>
      <vt:lpstr>Difference between RNN and LSTM</vt:lpstr>
      <vt:lpstr>I just like to stare at the equations (you may prefer the diagram)</vt:lpstr>
      <vt:lpstr>Core Idea Behind LSTM</vt:lpstr>
      <vt:lpstr>Step-by-Step LSTM Walk Through</vt:lpstr>
      <vt:lpstr>Step-by-Step LSTM Walk Through</vt:lpstr>
      <vt:lpstr>Step-by-Step LSTM Walk Through</vt:lpstr>
      <vt:lpstr>Step-by-Step LSTM Walk Through</vt:lpstr>
      <vt:lpstr>LSTMs Summary</vt:lpstr>
      <vt:lpstr>Neural MT with Attention</vt:lpstr>
      <vt:lpstr>PowerPoint Presentation</vt:lpstr>
      <vt:lpstr>RNN LM vs Seq2Seq, mathematically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Review</dc:title>
  <dc:creator>Jonathan May</dc:creator>
  <cp:lastModifiedBy>Jonathan May</cp:lastModifiedBy>
  <cp:revision>5</cp:revision>
  <dcterms:created xsi:type="dcterms:W3CDTF">2018-11-30T00:57:55Z</dcterms:created>
  <dcterms:modified xsi:type="dcterms:W3CDTF">2018-11-30T01:48:14Z</dcterms:modified>
</cp:coreProperties>
</file>

<file path=docProps/thumbnail.jpeg>
</file>